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1" r:id="rId3"/>
    <p:sldId id="262" r:id="rId4"/>
    <p:sldId id="256" r:id="rId5"/>
    <p:sldId id="258" r:id="rId6"/>
    <p:sldId id="257" r:id="rId7"/>
    <p:sldId id="259" r:id="rId8"/>
    <p:sldId id="260" r:id="rId9"/>
    <p:sldId id="265" r:id="rId10"/>
    <p:sldId id="266" r:id="rId11"/>
    <p:sldId id="267" r:id="rId12"/>
    <p:sldId id="268" r:id="rId13"/>
    <p:sldId id="270" r:id="rId14"/>
    <p:sldId id="271" r:id="rId15"/>
    <p:sldId id="272" r:id="rId16"/>
    <p:sldId id="273" r:id="rId17"/>
    <p:sldId id="274" r:id="rId18"/>
    <p:sldId id="275" r:id="rId19"/>
    <p:sldId id="269" r:id="rId20"/>
    <p:sldId id="276" r:id="rId2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30.png>
</file>

<file path=ppt/media/image5.gif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C5A16-02B5-4769-B790-DA587008F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BEEFAC-075E-4D05-B1BC-B2EEEBE725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FEA71-6AB6-4E3B-AA69-B33723EF6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32AB5-916C-4391-A37A-ED0CD032E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274EC-FCA0-463B-B140-EA15B9F8C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2134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FC3B0-971F-4AA6-91F4-A9724139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FB9CA-E9E5-437C-BB9F-322F686D18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619E8-246C-4C5C-A934-4FCA2085D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CE97D-5E4D-40F1-B020-8EA7F8A34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B5080-F8F5-4780-950D-2F777BBFF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488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1F5107C-5F72-4324-9612-CE5057F7BF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2F535-1880-4FEA-B679-03167C210F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8689A-55B2-4D87-8624-D2DFC6059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D7C5-049D-43B8-9A43-E2A6EABD2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D996CC-4997-4097-A689-1912FDF81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7964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2066-F337-411F-B676-069EEA753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CAD52-D107-4DBB-B2CD-6D6AA7AA12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7BD34A-0AC0-4B6F-90B7-B5F156A88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D73EE-547B-44D5-A502-09FEC6806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86BA5-BF7F-4AD2-ABA6-49A76FFB4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198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A27E-CB9F-4E5A-82EB-25A5C5DDF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6B2A06-4188-41C0-AE78-13C383908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D02D9-52F9-4B80-B029-B8CBD3377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A52E2-447B-43E0-9046-217218C98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F2788-A527-4A63-8207-40B24BD9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695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E5EB6-0102-4F01-97BC-023E09C1A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2E9F1-B01A-403A-A0A8-0B6AF008D8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CCFA31-2088-47CC-89FB-9544AB6A1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4D4144-1E92-46F6-A971-C4754854B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36043-4077-4F47-99F4-1F755C971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DC104-E29C-4D44-A7C2-DD860DD3B7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13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479B1-1464-4717-8DBF-1D3CF8A19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8B972-9DD6-46BB-9FF8-FF750B25A9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01B9B-E0AC-43C4-A9D5-3F5557ED6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4E359-DEA2-4F17-B7E3-E058BF3CF6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2AA117-4001-4DB1-8727-4C097002A4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8AC5DC-F530-402A-98B3-4D90D56ED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AB4B0-2A4C-49BC-8DF0-D5FDC0E02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6DE54-1E0D-489F-8C7F-12291FF3A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6223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C8AF4-79C3-4183-8447-043ACDB33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49FA33-FA3E-4E97-9EA4-2A31787A7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D76CCB-5372-440E-B89D-268EC05C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8A43F-B6BE-4341-8597-77F9F14E3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8570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C74D8-BE51-42D4-9E8A-F40A0739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476BCF-BB49-40D4-8566-4E2F70C4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52E8E8-BC1C-436A-9EA1-2D59F7ABC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5080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FF79E-8493-4276-A1E5-2B08B504F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120FC-31AA-49CB-9BB1-326FBC0615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081066-6401-40F6-B421-8F0E9DF67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1614BB-48CD-44AA-9011-3959D3366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E84142-16FF-4A5B-BAB1-A0FA19F41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EA5BFF-CD2C-457C-BC07-AE5949B4D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1527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44F48-AAD2-4453-936D-EE02F33E9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0F4465-5C38-4118-AF2C-9A84F7B5E2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EBD10F-C5F7-458B-9169-C5A4178D8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8224D-6FE5-415C-937E-EDFB75EC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A62A14-F27A-4CA7-A9CC-E041826083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DEDD58-90AB-4373-AABE-EFAC32B1B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1862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2E3FE8-E451-4EF3-85DF-617FDAF6F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028BB-3616-43E4-B69A-ED1612DC9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042BC-60A7-4499-A08F-4F3269847D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95DD2-D986-4FA4-9669-E4CD14CB41EF}" type="datetimeFigureOut">
              <a:rPr lang="fr-FR" smtClean="0"/>
              <a:t>27/11/2019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3F377-133B-4BA2-B648-D9DB5B0B91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6D43EA-E89A-4F9C-9148-F967E7E9D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63B9A-5BA0-47EF-8492-44A8CB27D13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045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5.png"/><Relationship Id="rId7" Type="http://schemas.openxmlformats.org/officeDocument/2006/relationships/image" Target="../media/image2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808BA5-7457-4E42-883F-7BD0A526966A}"/>
              </a:ext>
            </a:extLst>
          </p:cNvPr>
          <p:cNvSpPr txBox="1"/>
          <p:nvPr/>
        </p:nvSpPr>
        <p:spPr>
          <a:xfrm>
            <a:off x="0" y="124287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000" dirty="0"/>
              <a:t>LP 14 : Machines thermiques réelles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EB051D1-D3C3-49C3-AB39-803537879329}"/>
                  </a:ext>
                </a:extLst>
              </p:cNvPr>
              <p:cNvSpPr txBox="1"/>
              <p:nvPr/>
            </p:nvSpPr>
            <p:spPr>
              <a:xfrm>
                <a:off x="97654" y="935738"/>
                <a:ext cx="11887200" cy="44319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200" b="1" dirty="0"/>
                  <a:t>Prérequis</a:t>
                </a:r>
                <a:r>
                  <a:rPr lang="fr-FR" dirty="0"/>
                  <a:t> :</a:t>
                </a:r>
              </a:p>
              <a:p>
                <a:endParaRPr lang="fr-FR" dirty="0"/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1</a:t>
                </a:r>
                <a:r>
                  <a:rPr lang="fr-FR" sz="2200" baseline="30000" dirty="0"/>
                  <a:t>er</a:t>
                </a:r>
                <a:r>
                  <a:rPr lang="fr-FR" sz="2200" dirty="0"/>
                  <a:t> et 2</a:t>
                </a:r>
                <a:r>
                  <a:rPr lang="fr-FR" sz="2200" baseline="30000" dirty="0"/>
                  <a:t>nd</a:t>
                </a:r>
                <a:r>
                  <a:rPr lang="fr-FR" sz="2200" dirty="0"/>
                  <a:t> principe appliqué à un système fermé</a:t>
                </a:r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1</a:t>
                </a:r>
                <a:r>
                  <a:rPr lang="fr-FR" sz="2200" baseline="30000" dirty="0"/>
                  <a:t>er</a:t>
                </a:r>
                <a:r>
                  <a:rPr lang="fr-FR" sz="2200" dirty="0"/>
                  <a:t> principe industriel pour un écoulement permanent </a:t>
                </a:r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Loi de Laplace : </a:t>
                </a:r>
                <a14:m>
                  <m:oMath xmlns:m="http://schemas.openxmlformats.org/officeDocument/2006/math"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𝑃</m:t>
                    </m:r>
                    <m:sSup>
                      <m:sSupPr>
                        <m:ctrlPr>
                          <a:rPr lang="fr-FR" sz="22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fr-FR" sz="22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fr-FR" sz="22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sup>
                    </m:sSup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fr-FR" sz="2200" b="0" i="1" smtClean="0">
                        <a:latin typeface="Cambria Math" panose="02040503050406030204" pitchFamily="18" charset="0"/>
                      </a:rPr>
                      <m:t>𝑐𝑠𝑡</m:t>
                    </m:r>
                  </m:oMath>
                </a14:m>
                <a:endParaRPr lang="fr-FR" sz="2200" dirty="0"/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Détente de Joule Thomson</a:t>
                </a:r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Notions de bases concernant les machines thermiques : 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fr-FR" sz="2200" dirty="0"/>
                  <a:t>Définition d’une machine thermique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fr-FR" sz="2200" dirty="0"/>
                  <a:t>Cycle idéal de Carnot, théorème de Carnot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fr-FR" sz="2200" dirty="0"/>
                  <a:t>Lien entre le diagramme de Clapeyron et le travail reçu par le fluide 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fr-FR" sz="2200" dirty="0"/>
                  <a:t>Définition d’un cycle moteur, récepteur, pompe à chaleur, machine frigorifique</a:t>
                </a:r>
              </a:p>
              <a:p>
                <a:pPr marL="742950" lvl="1" indent="-285750">
                  <a:buFontTx/>
                  <a:buChar char="-"/>
                </a:pPr>
                <a:r>
                  <a:rPr lang="fr-FR" sz="2200" dirty="0"/>
                  <a:t>Définition du rendement et efficacité</a:t>
                </a:r>
              </a:p>
              <a:p>
                <a:pPr marL="285750" indent="-285750">
                  <a:buFontTx/>
                  <a:buChar char="-"/>
                </a:pPr>
                <a:r>
                  <a:rPr lang="fr-FR" sz="2200" dirty="0"/>
                  <a:t>Transitions de phases (liquide/gazeux): 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EB051D1-D3C3-49C3-AB39-8035378793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654" y="935738"/>
                <a:ext cx="11887200" cy="4431983"/>
              </a:xfrm>
              <a:prstGeom prst="rect">
                <a:avLst/>
              </a:prstGeom>
              <a:blipFill>
                <a:blip r:embed="rId2"/>
                <a:stretch>
                  <a:fillRect l="-667" t="-963" b="-178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79979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2C8983-0E1E-4EC3-BF31-6BF03282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0972" y="114300"/>
            <a:ext cx="8110056" cy="649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0638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E9018-57A3-457F-8E0B-0E1980F6FF09}"/>
              </a:ext>
            </a:extLst>
          </p:cNvPr>
          <p:cNvSpPr txBox="1"/>
          <p:nvPr/>
        </p:nvSpPr>
        <p:spPr>
          <a:xfrm>
            <a:off x="1363092" y="125862"/>
            <a:ext cx="923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Diagramme de Mollier du R134A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3C329-ADAD-4B38-8ED2-B36E9878A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4001"/>
          <a:stretch/>
        </p:blipFill>
        <p:spPr>
          <a:xfrm rot="5400000">
            <a:off x="2624136" y="-2490786"/>
            <a:ext cx="6838952" cy="11820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1F4A29-96A3-41C3-8D06-DD7A9948C373}"/>
              </a:ext>
            </a:extLst>
          </p:cNvPr>
          <p:cNvSpPr txBox="1"/>
          <p:nvPr/>
        </p:nvSpPr>
        <p:spPr>
          <a:xfrm>
            <a:off x="5362576" y="6570555"/>
            <a:ext cx="2247899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500" dirty="0"/>
              <a:t>Enthalpie massique (kJ/kg)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6E3011-D9F2-4060-B76A-94655D7ADE9A}"/>
              </a:ext>
            </a:extLst>
          </p:cNvPr>
          <p:cNvCxnSpPr>
            <a:cxnSpLocks/>
          </p:cNvCxnSpPr>
          <p:nvPr/>
        </p:nvCxnSpPr>
        <p:spPr>
          <a:xfrm>
            <a:off x="3190875" y="4657725"/>
            <a:ext cx="3924300" cy="0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95C621F-B172-42C2-9ED5-53BBB5E424F3}"/>
              </a:ext>
            </a:extLst>
          </p:cNvPr>
          <p:cNvSpPr txBox="1"/>
          <p:nvPr/>
        </p:nvSpPr>
        <p:spPr>
          <a:xfrm>
            <a:off x="3893950" y="470535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-15°C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0EABDA-9DD5-47A8-8E33-1285D2D9FCFF}"/>
              </a:ext>
            </a:extLst>
          </p:cNvPr>
          <p:cNvSpPr txBox="1"/>
          <p:nvPr/>
        </p:nvSpPr>
        <p:spPr>
          <a:xfrm>
            <a:off x="378858" y="4559157"/>
            <a:ext cx="5925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0070C0"/>
                </a:solidFill>
              </a:rPr>
              <a:t>1,64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1A029A4-312B-432B-8C09-0B96540BE42B}"/>
              </a:ext>
            </a:extLst>
          </p:cNvPr>
          <p:cNvCxnSpPr>
            <a:cxnSpLocks/>
          </p:cNvCxnSpPr>
          <p:nvPr/>
        </p:nvCxnSpPr>
        <p:spPr>
          <a:xfrm>
            <a:off x="3190875" y="2876550"/>
            <a:ext cx="4486275" cy="0"/>
          </a:xfrm>
          <a:prstGeom prst="line">
            <a:avLst/>
          </a:prstGeom>
          <a:ln w="41275">
            <a:solidFill>
              <a:srgbClr val="FF0000"/>
            </a:solidFill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A47D2CA-30DA-4AE0-9696-FBC109872DD9}"/>
              </a:ext>
            </a:extLst>
          </p:cNvPr>
          <p:cNvSpPr txBox="1"/>
          <p:nvPr/>
        </p:nvSpPr>
        <p:spPr>
          <a:xfrm>
            <a:off x="5317743" y="244139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25°C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F3F191-5340-4C07-84AF-76424A55940F}"/>
              </a:ext>
            </a:extLst>
          </p:cNvPr>
          <p:cNvSpPr txBox="1"/>
          <p:nvPr/>
        </p:nvSpPr>
        <p:spPr>
          <a:xfrm>
            <a:off x="327666" y="2730832"/>
            <a:ext cx="531383" cy="29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FF0000"/>
                </a:solidFill>
              </a:rPr>
              <a:t>6,65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820977-C54B-47A3-BFD1-9AA6C59D6688}"/>
              </a:ext>
            </a:extLst>
          </p:cNvPr>
          <p:cNvSpPr txBox="1"/>
          <p:nvPr/>
        </p:nvSpPr>
        <p:spPr>
          <a:xfrm rot="16200000">
            <a:off x="-633948" y="3028414"/>
            <a:ext cx="16562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Pression (bar)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D965CB-A392-4F5F-A713-C944686EDA13}"/>
              </a:ext>
            </a:extLst>
          </p:cNvPr>
          <p:cNvSpPr/>
          <p:nvPr/>
        </p:nvSpPr>
        <p:spPr>
          <a:xfrm>
            <a:off x="378858" y="2995389"/>
            <a:ext cx="125967" cy="738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439464-EB5A-46B0-94C7-0B05F61FFAB8}"/>
              </a:ext>
            </a:extLst>
          </p:cNvPr>
          <p:cNvCxnSpPr>
            <a:cxnSpLocks/>
          </p:cNvCxnSpPr>
          <p:nvPr/>
        </p:nvCxnSpPr>
        <p:spPr>
          <a:xfrm flipV="1">
            <a:off x="7153275" y="2876550"/>
            <a:ext cx="733425" cy="178117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1BD727-6E9F-4E10-9444-33E7F7128C49}"/>
              </a:ext>
            </a:extLst>
          </p:cNvPr>
          <p:cNvCxnSpPr>
            <a:cxnSpLocks/>
          </p:cNvCxnSpPr>
          <p:nvPr/>
        </p:nvCxnSpPr>
        <p:spPr>
          <a:xfrm>
            <a:off x="7677150" y="2876550"/>
            <a:ext cx="20955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2F056E8-B217-4185-A260-37B7B8397E30}"/>
              </a:ext>
            </a:extLst>
          </p:cNvPr>
          <p:cNvCxnSpPr>
            <a:cxnSpLocks/>
          </p:cNvCxnSpPr>
          <p:nvPr/>
        </p:nvCxnSpPr>
        <p:spPr>
          <a:xfrm flipV="1">
            <a:off x="3190875" y="2876549"/>
            <a:ext cx="24138" cy="178117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98BF0473-84B5-498E-8626-64DA3FF78A86}"/>
              </a:ext>
            </a:extLst>
          </p:cNvPr>
          <p:cNvSpPr txBox="1"/>
          <p:nvPr/>
        </p:nvSpPr>
        <p:spPr>
          <a:xfrm>
            <a:off x="1047750" y="276225"/>
            <a:ext cx="413385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2200" b="1" dirty="0"/>
              <a:t>Diagramme de Mollier du R134A</a:t>
            </a:r>
          </a:p>
        </p:txBody>
      </p:sp>
    </p:spTree>
    <p:extLst>
      <p:ext uri="{BB962C8B-B14F-4D97-AF65-F5344CB8AC3E}">
        <p14:creationId xmlns:p14="http://schemas.microsoft.com/office/powerpoint/2010/main" val="1957910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E9018-57A3-457F-8E0B-0E1980F6FF09}"/>
              </a:ext>
            </a:extLst>
          </p:cNvPr>
          <p:cNvSpPr txBox="1"/>
          <p:nvPr/>
        </p:nvSpPr>
        <p:spPr>
          <a:xfrm>
            <a:off x="1363092" y="125862"/>
            <a:ext cx="923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Diagramme de Mollier du R134A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3C329-ADAD-4B38-8ED2-B36E9878A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4001"/>
          <a:stretch/>
        </p:blipFill>
        <p:spPr>
          <a:xfrm rot="5400000">
            <a:off x="2624136" y="-2490786"/>
            <a:ext cx="6838952" cy="11820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1F4A29-96A3-41C3-8D06-DD7A9948C373}"/>
              </a:ext>
            </a:extLst>
          </p:cNvPr>
          <p:cNvSpPr txBox="1"/>
          <p:nvPr/>
        </p:nvSpPr>
        <p:spPr>
          <a:xfrm>
            <a:off x="5362576" y="6570555"/>
            <a:ext cx="2247899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500" dirty="0"/>
              <a:t>Enthalpie massique (kJ/kg)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C621F-B172-42C2-9ED5-53BBB5E424F3}"/>
              </a:ext>
            </a:extLst>
          </p:cNvPr>
          <p:cNvSpPr txBox="1"/>
          <p:nvPr/>
        </p:nvSpPr>
        <p:spPr>
          <a:xfrm>
            <a:off x="3893950" y="470535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-15°C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0EABDA-9DD5-47A8-8E33-1285D2D9FCFF}"/>
              </a:ext>
            </a:extLst>
          </p:cNvPr>
          <p:cNvSpPr txBox="1"/>
          <p:nvPr/>
        </p:nvSpPr>
        <p:spPr>
          <a:xfrm>
            <a:off x="378858" y="4559157"/>
            <a:ext cx="5925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0070C0"/>
                </a:solidFill>
              </a:rPr>
              <a:t>1,64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47D2CA-30DA-4AE0-9696-FBC109872DD9}"/>
              </a:ext>
            </a:extLst>
          </p:cNvPr>
          <p:cNvSpPr txBox="1"/>
          <p:nvPr/>
        </p:nvSpPr>
        <p:spPr>
          <a:xfrm>
            <a:off x="5317743" y="244139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25°C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F3F191-5340-4C07-84AF-76424A55940F}"/>
              </a:ext>
            </a:extLst>
          </p:cNvPr>
          <p:cNvSpPr txBox="1"/>
          <p:nvPr/>
        </p:nvSpPr>
        <p:spPr>
          <a:xfrm>
            <a:off x="327666" y="2730832"/>
            <a:ext cx="531383" cy="29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FF0000"/>
                </a:solidFill>
              </a:rPr>
              <a:t>6,65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820977-C54B-47A3-BFD1-9AA6C59D6688}"/>
              </a:ext>
            </a:extLst>
          </p:cNvPr>
          <p:cNvSpPr txBox="1"/>
          <p:nvPr/>
        </p:nvSpPr>
        <p:spPr>
          <a:xfrm rot="16200000">
            <a:off x="-633948" y="3028414"/>
            <a:ext cx="16562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Pression (bar)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D965CB-A392-4F5F-A713-C944686EDA13}"/>
              </a:ext>
            </a:extLst>
          </p:cNvPr>
          <p:cNvSpPr/>
          <p:nvPr/>
        </p:nvSpPr>
        <p:spPr>
          <a:xfrm>
            <a:off x="378858" y="2995389"/>
            <a:ext cx="125967" cy="738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6E3011-D9F2-4060-B76A-94655D7ADE9A}"/>
              </a:ext>
            </a:extLst>
          </p:cNvPr>
          <p:cNvCxnSpPr>
            <a:cxnSpLocks/>
          </p:cNvCxnSpPr>
          <p:nvPr/>
        </p:nvCxnSpPr>
        <p:spPr>
          <a:xfrm>
            <a:off x="3190875" y="4657725"/>
            <a:ext cx="3924300" cy="0"/>
          </a:xfrm>
          <a:prstGeom prst="line">
            <a:avLst/>
          </a:prstGeom>
          <a:ln w="41275">
            <a:headEnd type="none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1A029A4-312B-432B-8C09-0B96540BE42B}"/>
              </a:ext>
            </a:extLst>
          </p:cNvPr>
          <p:cNvCxnSpPr>
            <a:cxnSpLocks/>
          </p:cNvCxnSpPr>
          <p:nvPr/>
        </p:nvCxnSpPr>
        <p:spPr>
          <a:xfrm>
            <a:off x="3190875" y="2876550"/>
            <a:ext cx="4486275" cy="0"/>
          </a:xfrm>
          <a:prstGeom prst="line">
            <a:avLst/>
          </a:prstGeom>
          <a:ln w="41275">
            <a:solidFill>
              <a:srgbClr val="FF0000"/>
            </a:solidFill>
            <a:headEnd type="stealth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439464-EB5A-46B0-94C7-0B05F61FFAB8}"/>
              </a:ext>
            </a:extLst>
          </p:cNvPr>
          <p:cNvCxnSpPr>
            <a:cxnSpLocks/>
          </p:cNvCxnSpPr>
          <p:nvPr/>
        </p:nvCxnSpPr>
        <p:spPr>
          <a:xfrm flipV="1">
            <a:off x="7153275" y="2876550"/>
            <a:ext cx="733425" cy="1781176"/>
          </a:xfrm>
          <a:prstGeom prst="line">
            <a:avLst/>
          </a:prstGeom>
          <a:ln w="38100"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1BD727-6E9F-4E10-9444-33E7F7128C49}"/>
              </a:ext>
            </a:extLst>
          </p:cNvPr>
          <p:cNvCxnSpPr>
            <a:cxnSpLocks/>
          </p:cNvCxnSpPr>
          <p:nvPr/>
        </p:nvCxnSpPr>
        <p:spPr>
          <a:xfrm>
            <a:off x="7677150" y="2876550"/>
            <a:ext cx="20955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2F056E8-B217-4185-A260-37B7B8397E30}"/>
              </a:ext>
            </a:extLst>
          </p:cNvPr>
          <p:cNvCxnSpPr>
            <a:cxnSpLocks/>
          </p:cNvCxnSpPr>
          <p:nvPr/>
        </p:nvCxnSpPr>
        <p:spPr>
          <a:xfrm flipV="1">
            <a:off x="3190875" y="2876549"/>
            <a:ext cx="24138" cy="1781176"/>
          </a:xfrm>
          <a:prstGeom prst="line">
            <a:avLst/>
          </a:prstGeom>
          <a:ln w="38100">
            <a:headEnd type="stealth" w="lg" len="lg"/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42B3444B-5C84-421C-9F1D-B21BFD7AB604}"/>
              </a:ext>
            </a:extLst>
          </p:cNvPr>
          <p:cNvSpPr/>
          <p:nvPr/>
        </p:nvSpPr>
        <p:spPr>
          <a:xfrm>
            <a:off x="2792934" y="45720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EB52A02-9751-460B-B1E8-E9F6D32DEF1D}"/>
              </a:ext>
            </a:extLst>
          </p:cNvPr>
          <p:cNvSpPr/>
          <p:nvPr/>
        </p:nvSpPr>
        <p:spPr>
          <a:xfrm>
            <a:off x="7162364" y="457983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47DC094-1601-44FC-9AAC-2385F768E49A}"/>
              </a:ext>
            </a:extLst>
          </p:cNvPr>
          <p:cNvSpPr/>
          <p:nvPr/>
        </p:nvSpPr>
        <p:spPr>
          <a:xfrm>
            <a:off x="7886700" y="2346786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0B9089F-8F41-4C1E-89E4-6F48DB59EB86}"/>
              </a:ext>
            </a:extLst>
          </p:cNvPr>
          <p:cNvSpPr/>
          <p:nvPr/>
        </p:nvSpPr>
        <p:spPr>
          <a:xfrm>
            <a:off x="2822620" y="2384940"/>
            <a:ext cx="350201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8B49A9-A90E-4FFE-94C7-AAA1C6610E8F}"/>
              </a:ext>
            </a:extLst>
          </p:cNvPr>
          <p:cNvSpPr txBox="1"/>
          <p:nvPr/>
        </p:nvSpPr>
        <p:spPr>
          <a:xfrm>
            <a:off x="1047750" y="276225"/>
            <a:ext cx="413385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2200" b="1" dirty="0"/>
              <a:t>Diagramme de Mollier du R134A</a:t>
            </a:r>
          </a:p>
        </p:txBody>
      </p:sp>
    </p:spTree>
    <p:extLst>
      <p:ext uri="{BB962C8B-B14F-4D97-AF65-F5344CB8AC3E}">
        <p14:creationId xmlns:p14="http://schemas.microsoft.com/office/powerpoint/2010/main" val="27537806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42C8983-0E1E-4EC3-BF31-6BF03282C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22" y="183128"/>
            <a:ext cx="8110056" cy="649174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FDB7B614-4F72-43E1-BD15-5430B88A3043}"/>
              </a:ext>
            </a:extLst>
          </p:cNvPr>
          <p:cNvSpPr/>
          <p:nvPr/>
        </p:nvSpPr>
        <p:spPr>
          <a:xfrm>
            <a:off x="1514475" y="50673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8608000-04F2-41B7-87D1-9FB6D87BC533}"/>
              </a:ext>
            </a:extLst>
          </p:cNvPr>
          <p:cNvSpPr/>
          <p:nvPr/>
        </p:nvSpPr>
        <p:spPr>
          <a:xfrm>
            <a:off x="2371725" y="11811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B7767B1-B063-4B97-BBCC-5428EBA0CF9F}"/>
              </a:ext>
            </a:extLst>
          </p:cNvPr>
          <p:cNvSpPr/>
          <p:nvPr/>
        </p:nvSpPr>
        <p:spPr>
          <a:xfrm>
            <a:off x="6877050" y="11811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3491BA0-7570-4A2F-BF35-4DFAB1FDD043}"/>
              </a:ext>
            </a:extLst>
          </p:cNvPr>
          <p:cNvSpPr/>
          <p:nvPr/>
        </p:nvSpPr>
        <p:spPr>
          <a:xfrm>
            <a:off x="6724652" y="49911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B69331-3EDA-4D15-99A0-2FC75F9FD4B5}"/>
              </a:ext>
            </a:extLst>
          </p:cNvPr>
          <p:cNvSpPr txBox="1"/>
          <p:nvPr/>
        </p:nvSpPr>
        <p:spPr>
          <a:xfrm>
            <a:off x="7686675" y="361950"/>
            <a:ext cx="4350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r>
              <a:rPr lang="fr-FR" dirty="0">
                <a:sym typeface="Wingdings" panose="05000000000000000000" pitchFamily="2" charset="2"/>
              </a:rPr>
              <a:t>2 : Compression Adiabatique réversible</a:t>
            </a:r>
          </a:p>
          <a:p>
            <a:r>
              <a:rPr lang="fr-FR" dirty="0">
                <a:sym typeface="Wingdings" panose="05000000000000000000" pitchFamily="2" charset="2"/>
              </a:rPr>
              <a:t>23 : Condensation Isobare</a:t>
            </a:r>
          </a:p>
          <a:p>
            <a:r>
              <a:rPr lang="fr-FR" dirty="0">
                <a:sym typeface="Wingdings" panose="05000000000000000000" pitchFamily="2" charset="2"/>
              </a:rPr>
              <a:t>34 : Détente isenthalpique</a:t>
            </a:r>
          </a:p>
          <a:p>
            <a:r>
              <a:rPr lang="fr-FR" dirty="0">
                <a:sym typeface="Wingdings" panose="05000000000000000000" pitchFamily="2" charset="2"/>
              </a:rPr>
              <a:t>41 : Evaporation isobare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72769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7A35512-A4F3-4EAF-86A7-1A4F3C274CD6}"/>
              </a:ext>
            </a:extLst>
          </p:cNvPr>
          <p:cNvGrpSpPr/>
          <p:nvPr/>
        </p:nvGrpSpPr>
        <p:grpSpPr>
          <a:xfrm>
            <a:off x="155022" y="183128"/>
            <a:ext cx="5359953" cy="4531747"/>
            <a:chOff x="155022" y="183128"/>
            <a:chExt cx="8110056" cy="649174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2C8983-0E1E-4EC3-BF31-6BF03282C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022" y="183128"/>
              <a:ext cx="8110056" cy="6491744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DB7B614-4F72-43E1-BD15-5430B88A3043}"/>
                </a:ext>
              </a:extLst>
            </p:cNvPr>
            <p:cNvSpPr/>
            <p:nvPr/>
          </p:nvSpPr>
          <p:spPr>
            <a:xfrm>
              <a:off x="1514475" y="50673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8608000-04F2-41B7-87D1-9FB6D87BC533}"/>
                </a:ext>
              </a:extLst>
            </p:cNvPr>
            <p:cNvSpPr/>
            <p:nvPr/>
          </p:nvSpPr>
          <p:spPr>
            <a:xfrm>
              <a:off x="2371725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B7767B1-B063-4B97-BBCC-5428EBA0CF9F}"/>
                </a:ext>
              </a:extLst>
            </p:cNvPr>
            <p:cNvSpPr/>
            <p:nvPr/>
          </p:nvSpPr>
          <p:spPr>
            <a:xfrm>
              <a:off x="6877050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3491BA0-7570-4A2F-BF35-4DFAB1FDD043}"/>
                </a:ext>
              </a:extLst>
            </p:cNvPr>
            <p:cNvSpPr/>
            <p:nvPr/>
          </p:nvSpPr>
          <p:spPr>
            <a:xfrm>
              <a:off x="6724652" y="499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DB69331-3EDA-4D15-99A0-2FC75F9FD4B5}"/>
              </a:ext>
            </a:extLst>
          </p:cNvPr>
          <p:cNvSpPr txBox="1"/>
          <p:nvPr/>
        </p:nvSpPr>
        <p:spPr>
          <a:xfrm>
            <a:off x="5810250" y="183128"/>
            <a:ext cx="4350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r>
              <a:rPr lang="fr-FR" dirty="0">
                <a:sym typeface="Wingdings" panose="05000000000000000000" pitchFamily="2" charset="2"/>
              </a:rPr>
              <a:t>2 : Compression Adiabatique réversible</a:t>
            </a:r>
          </a:p>
          <a:p>
            <a:r>
              <a:rPr lang="fr-FR" dirty="0">
                <a:sym typeface="Wingdings" panose="05000000000000000000" pitchFamily="2" charset="2"/>
              </a:rPr>
              <a:t>23 : Condensation Isobare</a:t>
            </a:r>
          </a:p>
          <a:p>
            <a:r>
              <a:rPr lang="fr-FR" dirty="0">
                <a:sym typeface="Wingdings" panose="05000000000000000000" pitchFamily="2" charset="2"/>
              </a:rPr>
              <a:t>34 : Détente isenthalpique</a:t>
            </a:r>
          </a:p>
          <a:p>
            <a:r>
              <a:rPr lang="fr-FR" dirty="0">
                <a:sym typeface="Wingdings" panose="05000000000000000000" pitchFamily="2" charset="2"/>
              </a:rPr>
              <a:t>41 : Evaporation isobare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064D6-9E81-40C3-89B4-8DB951D755D9}"/>
              </a:ext>
            </a:extLst>
          </p:cNvPr>
          <p:cNvSpPr txBox="1"/>
          <p:nvPr/>
        </p:nvSpPr>
        <p:spPr>
          <a:xfrm>
            <a:off x="5943600" y="1543050"/>
            <a:ext cx="601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Calcul de l’efficacité :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06D276-437C-4AF7-8D20-FA363686339B}"/>
              </a:ext>
            </a:extLst>
          </p:cNvPr>
          <p:cNvCxnSpPr/>
          <p:nvPr/>
        </p:nvCxnSpPr>
        <p:spPr>
          <a:xfrm flipH="1">
            <a:off x="1552575" y="3738946"/>
            <a:ext cx="6762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4DA480C-89F4-43A7-89F0-2A279273AA87}"/>
                  </a:ext>
                </a:extLst>
              </p:cNvPr>
              <p:cNvSpPr txBox="1"/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𝒖𝒕𝒊𝒍𝒆</m:t>
                          </m:r>
                        </m:num>
                        <m:den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𝒑𝒂𝒚𝒂𝒏𝒕𝒆</m:t>
                          </m:r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𝒆𝒗𝒂𝒑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𝒄𝒐𝒎𝒑</m:t>
                              </m:r>
                            </m:sub>
                          </m:sSub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b="1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4DA480C-89F4-43A7-89F0-2A279273AA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51736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88BBDCA-5B6E-4620-8322-E12B5E12F61C}"/>
              </a:ext>
            </a:extLst>
          </p:cNvPr>
          <p:cNvSpPr txBox="1"/>
          <p:nvPr/>
        </p:nvSpPr>
        <p:spPr>
          <a:xfrm>
            <a:off x="419100" y="333375"/>
            <a:ext cx="1127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Premier principe industriel 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628145D-7D33-44E3-A63F-096143D27F83}"/>
                  </a:ext>
                </a:extLst>
              </p:cNvPr>
              <p:cNvSpPr txBox="1"/>
              <p:nvPr/>
            </p:nvSpPr>
            <p:spPr>
              <a:xfrm>
                <a:off x="457200" y="771525"/>
                <a:ext cx="112776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Soit un écoulement permanent de débit massique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i="1" dirty="0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fr-FR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fr-FR" dirty="0"/>
                  <a:t> d’un point A à un point B :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D628145D-7D33-44E3-A63F-096143D27F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771525"/>
                <a:ext cx="11277600" cy="369332"/>
              </a:xfrm>
              <a:prstGeom prst="rect">
                <a:avLst/>
              </a:prstGeom>
              <a:blipFill>
                <a:blip r:embed="rId2"/>
                <a:stretch>
                  <a:fillRect l="-432" t="-10000" b="-26667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10B8460-02FC-4144-894F-A9BAF72C757A}"/>
                  </a:ext>
                </a:extLst>
              </p:cNvPr>
              <p:cNvSpPr txBox="1"/>
              <p:nvPr/>
            </p:nvSpPr>
            <p:spPr>
              <a:xfrm>
                <a:off x="4400550" y="1304925"/>
                <a:ext cx="3162300" cy="3888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sub>
                          </m:sSub>
                        </m:e>
                      </m:d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10B8460-02FC-4144-894F-A9BAF72C75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00550" y="1304925"/>
                <a:ext cx="3162300" cy="388889"/>
              </a:xfrm>
              <a:prstGeom prst="rect">
                <a:avLst/>
              </a:prstGeom>
              <a:blipFill>
                <a:blip r:embed="rId3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73DD0B-8BE0-46D7-B9DD-7B09C233489E}"/>
                  </a:ext>
                </a:extLst>
              </p:cNvPr>
              <p:cNvSpPr txBox="1"/>
              <p:nvPr/>
            </p:nvSpPr>
            <p:spPr>
              <a:xfrm>
                <a:off x="542924" y="1857882"/>
                <a:ext cx="11191875" cy="1219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 (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𝑟𝑒𝑠𝑝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fr-FR" dirty="0"/>
                  <a:t>: enthalpie massique du fluide au point A, au point B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sub>
                    </m:sSub>
                  </m:oMath>
                </a14:m>
                <a:r>
                  <a:rPr lang="fr-FR" dirty="0"/>
                  <a:t>: Puissance thermique fournie au fluide entre A et B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fr-FR" dirty="0"/>
                  <a:t> Puissance mécanique fournie au fluide entre A et B par les actions autres  que les actions de pressions exercées par l’amont et l’aval  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73DD0B-8BE0-46D7-B9DD-7B09C233489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924" y="1857882"/>
                <a:ext cx="11191875" cy="1219886"/>
              </a:xfrm>
              <a:prstGeom prst="rect">
                <a:avLst/>
              </a:prstGeom>
              <a:blipFill>
                <a:blip r:embed="rId4"/>
                <a:stretch>
                  <a:fillRect l="-436" t="-3000" b="-70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559C62A-E413-419D-8A7A-F09CD9BA87B2}"/>
              </a:ext>
            </a:extLst>
          </p:cNvPr>
          <p:cNvCxnSpPr>
            <a:cxnSpLocks/>
          </p:cNvCxnSpPr>
          <p:nvPr/>
        </p:nvCxnSpPr>
        <p:spPr>
          <a:xfrm>
            <a:off x="3076575" y="3752850"/>
            <a:ext cx="474345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796C48-745A-43EC-99E7-BEE6911E9DCC}"/>
              </a:ext>
            </a:extLst>
          </p:cNvPr>
          <p:cNvCxnSpPr>
            <a:cxnSpLocks/>
          </p:cNvCxnSpPr>
          <p:nvPr/>
        </p:nvCxnSpPr>
        <p:spPr>
          <a:xfrm>
            <a:off x="3076575" y="5029199"/>
            <a:ext cx="474345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A760EE7B-AAE6-470E-87EB-9B3186476117}"/>
              </a:ext>
            </a:extLst>
          </p:cNvPr>
          <p:cNvSpPr/>
          <p:nvPr/>
        </p:nvSpPr>
        <p:spPr>
          <a:xfrm>
            <a:off x="4105275" y="3339445"/>
            <a:ext cx="2628900" cy="21302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B2C5976-39CC-4555-9CCD-A4BF537891D2}"/>
              </a:ext>
            </a:extLst>
          </p:cNvPr>
          <p:cNvCxnSpPr/>
          <p:nvPr/>
        </p:nvCxnSpPr>
        <p:spPr>
          <a:xfrm>
            <a:off x="4105275" y="3752849"/>
            <a:ext cx="0" cy="1285875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901CC31-CDBC-4229-8348-39193A8F9AB4}"/>
              </a:ext>
            </a:extLst>
          </p:cNvPr>
          <p:cNvCxnSpPr/>
          <p:nvPr/>
        </p:nvCxnSpPr>
        <p:spPr>
          <a:xfrm>
            <a:off x="6734175" y="3752849"/>
            <a:ext cx="0" cy="1285875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8F016F8-265B-4908-97BC-DE501E087257}"/>
              </a:ext>
            </a:extLst>
          </p:cNvPr>
          <p:cNvSpPr txBox="1"/>
          <p:nvPr/>
        </p:nvSpPr>
        <p:spPr>
          <a:xfrm>
            <a:off x="3914774" y="5038724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29D9DE-6994-499E-88F9-35667E8BDAA9}"/>
              </a:ext>
            </a:extLst>
          </p:cNvPr>
          <p:cNvSpPr txBox="1"/>
          <p:nvPr/>
        </p:nvSpPr>
        <p:spPr>
          <a:xfrm>
            <a:off x="6581776" y="5029199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C824FC7B-FB09-4A42-8032-5FF8EEE4D12B}"/>
              </a:ext>
            </a:extLst>
          </p:cNvPr>
          <p:cNvSpPr/>
          <p:nvPr/>
        </p:nvSpPr>
        <p:spPr>
          <a:xfrm>
            <a:off x="2114551" y="4272027"/>
            <a:ext cx="1476374" cy="2379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CFE76AF-54DC-471C-9476-954F8FA988D2}"/>
              </a:ext>
            </a:extLst>
          </p:cNvPr>
          <p:cNvSpPr/>
          <p:nvPr/>
        </p:nvSpPr>
        <p:spPr>
          <a:xfrm>
            <a:off x="7429501" y="4272027"/>
            <a:ext cx="1476374" cy="2379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814D733-3BD5-4571-951E-B9275118F02C}"/>
              </a:ext>
            </a:extLst>
          </p:cNvPr>
          <p:cNvCxnSpPr>
            <a:cxnSpLocks/>
          </p:cNvCxnSpPr>
          <p:nvPr/>
        </p:nvCxnSpPr>
        <p:spPr>
          <a:xfrm flipV="1">
            <a:off x="3852861" y="5315614"/>
            <a:ext cx="885827" cy="484573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FFDBDAC-9799-448A-8959-424354D8A9E0}"/>
              </a:ext>
            </a:extLst>
          </p:cNvPr>
          <p:cNvCxnSpPr>
            <a:cxnSpLocks/>
          </p:cNvCxnSpPr>
          <p:nvPr/>
        </p:nvCxnSpPr>
        <p:spPr>
          <a:xfrm flipH="1" flipV="1">
            <a:off x="6184107" y="5296845"/>
            <a:ext cx="778669" cy="467056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51EDF41-52A9-4678-AD13-147A291FB429}"/>
                  </a:ext>
                </a:extLst>
              </p:cNvPr>
              <p:cNvSpPr txBox="1"/>
              <p:nvPr/>
            </p:nvSpPr>
            <p:spPr>
              <a:xfrm>
                <a:off x="3448051" y="5684946"/>
                <a:ext cx="46672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51EDF41-52A9-4678-AD13-147A291FB4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8051" y="5684946"/>
                <a:ext cx="466724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0201E04-2987-4C88-909C-99D325133772}"/>
                  </a:ext>
                </a:extLst>
              </p:cNvPr>
              <p:cNvSpPr txBox="1"/>
              <p:nvPr/>
            </p:nvSpPr>
            <p:spPr>
              <a:xfrm>
                <a:off x="6943725" y="5615521"/>
                <a:ext cx="466724" cy="3888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𝑄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80201E04-2987-4C88-909C-99D3251337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43725" y="5615521"/>
                <a:ext cx="466724" cy="388889"/>
              </a:xfrm>
              <a:prstGeom prst="rect">
                <a:avLst/>
              </a:prstGeom>
              <a:blipFill>
                <a:blip r:embed="rId6"/>
                <a:stretch>
                  <a:fillRect b="-7813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57CF4A07-724F-4C28-B844-8B0F4AAA1F6E}"/>
              </a:ext>
            </a:extLst>
          </p:cNvPr>
          <p:cNvSpPr txBox="1"/>
          <p:nvPr/>
        </p:nvSpPr>
        <p:spPr>
          <a:xfrm>
            <a:off x="542924" y="6189076"/>
            <a:ext cx="8982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Remarque : On a négligé les variations d’énergie cinétique et potentielle entre A et B</a:t>
            </a:r>
          </a:p>
        </p:txBody>
      </p:sp>
    </p:spTree>
    <p:extLst>
      <p:ext uri="{BB962C8B-B14F-4D97-AF65-F5344CB8AC3E}">
        <p14:creationId xmlns:p14="http://schemas.microsoft.com/office/powerpoint/2010/main" val="5520030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7A35512-A4F3-4EAF-86A7-1A4F3C274CD6}"/>
              </a:ext>
            </a:extLst>
          </p:cNvPr>
          <p:cNvGrpSpPr/>
          <p:nvPr/>
        </p:nvGrpSpPr>
        <p:grpSpPr>
          <a:xfrm>
            <a:off x="155022" y="183128"/>
            <a:ext cx="5359953" cy="4531747"/>
            <a:chOff x="155022" y="183128"/>
            <a:chExt cx="8110056" cy="649174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2C8983-0E1E-4EC3-BF31-6BF03282C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022" y="183128"/>
              <a:ext cx="8110056" cy="6491744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DB7B614-4F72-43E1-BD15-5430B88A3043}"/>
                </a:ext>
              </a:extLst>
            </p:cNvPr>
            <p:cNvSpPr/>
            <p:nvPr/>
          </p:nvSpPr>
          <p:spPr>
            <a:xfrm>
              <a:off x="1514475" y="50673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8608000-04F2-41B7-87D1-9FB6D87BC533}"/>
                </a:ext>
              </a:extLst>
            </p:cNvPr>
            <p:cNvSpPr/>
            <p:nvPr/>
          </p:nvSpPr>
          <p:spPr>
            <a:xfrm>
              <a:off x="2371725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B7767B1-B063-4B97-BBCC-5428EBA0CF9F}"/>
                </a:ext>
              </a:extLst>
            </p:cNvPr>
            <p:cNvSpPr/>
            <p:nvPr/>
          </p:nvSpPr>
          <p:spPr>
            <a:xfrm>
              <a:off x="6877050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3491BA0-7570-4A2F-BF35-4DFAB1FDD043}"/>
                </a:ext>
              </a:extLst>
            </p:cNvPr>
            <p:cNvSpPr/>
            <p:nvPr/>
          </p:nvSpPr>
          <p:spPr>
            <a:xfrm>
              <a:off x="6724652" y="499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DB69331-3EDA-4D15-99A0-2FC75F9FD4B5}"/>
              </a:ext>
            </a:extLst>
          </p:cNvPr>
          <p:cNvSpPr txBox="1"/>
          <p:nvPr/>
        </p:nvSpPr>
        <p:spPr>
          <a:xfrm>
            <a:off x="5810250" y="183128"/>
            <a:ext cx="4350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r>
              <a:rPr lang="fr-FR" dirty="0">
                <a:sym typeface="Wingdings" panose="05000000000000000000" pitchFamily="2" charset="2"/>
              </a:rPr>
              <a:t>2 : Compression Adiabatique réversible</a:t>
            </a:r>
          </a:p>
          <a:p>
            <a:r>
              <a:rPr lang="fr-FR" dirty="0">
                <a:sym typeface="Wingdings" panose="05000000000000000000" pitchFamily="2" charset="2"/>
              </a:rPr>
              <a:t>23 : Condensation Isobare</a:t>
            </a:r>
          </a:p>
          <a:p>
            <a:r>
              <a:rPr lang="fr-FR" dirty="0">
                <a:sym typeface="Wingdings" panose="05000000000000000000" pitchFamily="2" charset="2"/>
              </a:rPr>
              <a:t>34 : Détente isenthalpique</a:t>
            </a:r>
          </a:p>
          <a:p>
            <a:r>
              <a:rPr lang="fr-FR" dirty="0">
                <a:sym typeface="Wingdings" panose="05000000000000000000" pitchFamily="2" charset="2"/>
              </a:rPr>
              <a:t>41 : Evaporation isobare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064D6-9E81-40C3-89B4-8DB951D755D9}"/>
              </a:ext>
            </a:extLst>
          </p:cNvPr>
          <p:cNvSpPr txBox="1"/>
          <p:nvPr/>
        </p:nvSpPr>
        <p:spPr>
          <a:xfrm>
            <a:off x="5943600" y="1543050"/>
            <a:ext cx="601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Calcul de l’efficacité 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FFF289-EBAF-47EB-AF23-9010D7DA4145}"/>
                  </a:ext>
                </a:extLst>
              </p:cNvPr>
              <p:cNvSpPr txBox="1"/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𝒖𝒕𝒊𝒍𝒆</m:t>
                          </m:r>
                        </m:num>
                        <m:den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𝒑𝒂𝒚𝒂𝒏𝒕𝒆</m:t>
                          </m:r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𝒆𝒗𝒂𝒑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𝒄𝒐𝒎𝒑</m:t>
                              </m:r>
                            </m:sub>
                          </m:sSub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FFF289-EBAF-47EB-AF23-9010D7DA41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06D276-437C-4AF7-8D20-FA363686339B}"/>
              </a:ext>
            </a:extLst>
          </p:cNvPr>
          <p:cNvCxnSpPr/>
          <p:nvPr/>
        </p:nvCxnSpPr>
        <p:spPr>
          <a:xfrm flipH="1">
            <a:off x="1552575" y="3738946"/>
            <a:ext cx="6762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1F718-CE77-4C39-B80A-1A188DAE1070}"/>
                  </a:ext>
                </a:extLst>
              </p:cNvPr>
              <p:cNvSpPr txBox="1"/>
              <p:nvPr/>
            </p:nvSpPr>
            <p:spPr>
              <a:xfrm>
                <a:off x="5724525" y="2987159"/>
                <a:ext cx="5848350" cy="733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Premier principe entre 4 et 1 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  <m:sub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𝑒𝑣𝑎𝑝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1F718-CE77-4C39-B80A-1A188DAE10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525" y="2987159"/>
                <a:ext cx="5848350" cy="733919"/>
              </a:xfrm>
              <a:prstGeom prst="rect">
                <a:avLst/>
              </a:prstGeom>
              <a:blipFill>
                <a:blip r:embed="rId4"/>
                <a:stretch>
                  <a:fillRect l="-834" t="-4167" b="-25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D1EC27-D900-49FD-90C4-2CA9FD05D5E0}"/>
                  </a:ext>
                </a:extLst>
              </p:cNvPr>
              <p:cNvSpPr txBox="1"/>
              <p:nvPr/>
            </p:nvSpPr>
            <p:spPr>
              <a:xfrm>
                <a:off x="5724525" y="3885229"/>
                <a:ext cx="58483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Premier principe entre 1 et 2 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fr-F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fr-FR" b="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sub>
                        </m:sSub>
                      </m:e>
                      <m:sub>
                        <m:r>
                          <a:rPr lang="fr-FR" b="0" i="1">
                            <a:latin typeface="Cambria Math" panose="02040503050406030204" pitchFamily="18" charset="0"/>
                          </a:rPr>
                          <m:t>𝑐𝑜𝑚𝑝</m:t>
                        </m:r>
                      </m:sub>
                    </m:sSub>
                  </m:oMath>
                </a14:m>
                <a:r>
                  <a:rPr lang="fr-FR" dirty="0"/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D1EC27-D900-49FD-90C4-2CA9FD05D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525" y="3885229"/>
                <a:ext cx="5848350" cy="707886"/>
              </a:xfrm>
              <a:prstGeom prst="rect">
                <a:avLst/>
              </a:prstGeom>
              <a:blipFill>
                <a:blip r:embed="rId5"/>
                <a:stretch>
                  <a:fillRect l="-834" t="-4310" b="-17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6354-D515-4249-B711-74415ADF9C0A}"/>
                  </a:ext>
                </a:extLst>
              </p:cNvPr>
              <p:cNvSpPr txBox="1"/>
              <p:nvPr/>
            </p:nvSpPr>
            <p:spPr>
              <a:xfrm>
                <a:off x="5724525" y="4795855"/>
                <a:ext cx="6010275" cy="663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6354-D515-4249-B711-74415ADF9C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525" y="4795855"/>
                <a:ext cx="6010275" cy="6637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29043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E9018-57A3-457F-8E0B-0E1980F6FF09}"/>
              </a:ext>
            </a:extLst>
          </p:cNvPr>
          <p:cNvSpPr txBox="1"/>
          <p:nvPr/>
        </p:nvSpPr>
        <p:spPr>
          <a:xfrm>
            <a:off x="1363092" y="125862"/>
            <a:ext cx="923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Diagramme de Mollier du R134A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3C329-ADAD-4B38-8ED2-B36E9878A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4001"/>
          <a:stretch/>
        </p:blipFill>
        <p:spPr>
          <a:xfrm rot="5400000">
            <a:off x="2624136" y="-2490786"/>
            <a:ext cx="6838952" cy="11820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1F4A29-96A3-41C3-8D06-DD7A9948C373}"/>
              </a:ext>
            </a:extLst>
          </p:cNvPr>
          <p:cNvSpPr txBox="1"/>
          <p:nvPr/>
        </p:nvSpPr>
        <p:spPr>
          <a:xfrm>
            <a:off x="4512470" y="6525326"/>
            <a:ext cx="2247899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500" dirty="0"/>
              <a:t>Enthalpie massique (kJ/kg)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5C621F-B172-42C2-9ED5-53BBB5E424F3}"/>
              </a:ext>
            </a:extLst>
          </p:cNvPr>
          <p:cNvSpPr txBox="1"/>
          <p:nvPr/>
        </p:nvSpPr>
        <p:spPr>
          <a:xfrm>
            <a:off x="3893950" y="470535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-15°C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0EABDA-9DD5-47A8-8E33-1285D2D9FCFF}"/>
              </a:ext>
            </a:extLst>
          </p:cNvPr>
          <p:cNvSpPr txBox="1"/>
          <p:nvPr/>
        </p:nvSpPr>
        <p:spPr>
          <a:xfrm>
            <a:off x="378858" y="4559157"/>
            <a:ext cx="5925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0070C0"/>
                </a:solidFill>
              </a:rPr>
              <a:t>1,64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47D2CA-30DA-4AE0-9696-FBC109872DD9}"/>
              </a:ext>
            </a:extLst>
          </p:cNvPr>
          <p:cNvSpPr txBox="1"/>
          <p:nvPr/>
        </p:nvSpPr>
        <p:spPr>
          <a:xfrm>
            <a:off x="5317743" y="244139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25°C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F3F191-5340-4C07-84AF-76424A55940F}"/>
              </a:ext>
            </a:extLst>
          </p:cNvPr>
          <p:cNvSpPr txBox="1"/>
          <p:nvPr/>
        </p:nvSpPr>
        <p:spPr>
          <a:xfrm>
            <a:off x="327666" y="2730832"/>
            <a:ext cx="531383" cy="29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FF0000"/>
                </a:solidFill>
              </a:rPr>
              <a:t>6,65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820977-C54B-47A3-BFD1-9AA6C59D6688}"/>
              </a:ext>
            </a:extLst>
          </p:cNvPr>
          <p:cNvSpPr txBox="1"/>
          <p:nvPr/>
        </p:nvSpPr>
        <p:spPr>
          <a:xfrm rot="16200000">
            <a:off x="-633948" y="3028414"/>
            <a:ext cx="16562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Pression (bar)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D965CB-A392-4F5F-A713-C944686EDA13}"/>
              </a:ext>
            </a:extLst>
          </p:cNvPr>
          <p:cNvSpPr/>
          <p:nvPr/>
        </p:nvSpPr>
        <p:spPr>
          <a:xfrm>
            <a:off x="378858" y="2995389"/>
            <a:ext cx="125967" cy="738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6E3011-D9F2-4060-B76A-94655D7ADE9A}"/>
              </a:ext>
            </a:extLst>
          </p:cNvPr>
          <p:cNvCxnSpPr>
            <a:cxnSpLocks/>
          </p:cNvCxnSpPr>
          <p:nvPr/>
        </p:nvCxnSpPr>
        <p:spPr>
          <a:xfrm>
            <a:off x="3190875" y="4657725"/>
            <a:ext cx="3924300" cy="0"/>
          </a:xfrm>
          <a:prstGeom prst="line">
            <a:avLst/>
          </a:prstGeom>
          <a:ln w="41275">
            <a:headEnd type="none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1A029A4-312B-432B-8C09-0B96540BE42B}"/>
              </a:ext>
            </a:extLst>
          </p:cNvPr>
          <p:cNvCxnSpPr>
            <a:cxnSpLocks/>
          </p:cNvCxnSpPr>
          <p:nvPr/>
        </p:nvCxnSpPr>
        <p:spPr>
          <a:xfrm>
            <a:off x="3190875" y="2876550"/>
            <a:ext cx="4486275" cy="0"/>
          </a:xfrm>
          <a:prstGeom prst="line">
            <a:avLst/>
          </a:prstGeom>
          <a:ln w="41275">
            <a:solidFill>
              <a:srgbClr val="FF0000"/>
            </a:solidFill>
            <a:headEnd type="stealth" w="lg" len="lg"/>
            <a:tailEnd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439464-EB5A-46B0-94C7-0B05F61FFAB8}"/>
              </a:ext>
            </a:extLst>
          </p:cNvPr>
          <p:cNvCxnSpPr>
            <a:cxnSpLocks/>
          </p:cNvCxnSpPr>
          <p:nvPr/>
        </p:nvCxnSpPr>
        <p:spPr>
          <a:xfrm flipV="1">
            <a:off x="7153275" y="2876550"/>
            <a:ext cx="733425" cy="1781176"/>
          </a:xfrm>
          <a:prstGeom prst="line">
            <a:avLst/>
          </a:prstGeom>
          <a:ln w="38100"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71BD727-6E9F-4E10-9444-33E7F7128C49}"/>
              </a:ext>
            </a:extLst>
          </p:cNvPr>
          <p:cNvCxnSpPr>
            <a:cxnSpLocks/>
          </p:cNvCxnSpPr>
          <p:nvPr/>
        </p:nvCxnSpPr>
        <p:spPr>
          <a:xfrm>
            <a:off x="7677150" y="2876550"/>
            <a:ext cx="209550" cy="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2F056E8-B217-4185-A260-37B7B8397E30}"/>
              </a:ext>
            </a:extLst>
          </p:cNvPr>
          <p:cNvCxnSpPr>
            <a:cxnSpLocks/>
          </p:cNvCxnSpPr>
          <p:nvPr/>
        </p:nvCxnSpPr>
        <p:spPr>
          <a:xfrm flipV="1">
            <a:off x="3190875" y="2876549"/>
            <a:ext cx="24138" cy="1781176"/>
          </a:xfrm>
          <a:prstGeom prst="line">
            <a:avLst/>
          </a:prstGeom>
          <a:ln w="38100">
            <a:headEnd type="stealth" w="lg" len="lg"/>
            <a:tailEnd type="non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42B3444B-5C84-421C-9F1D-B21BFD7AB604}"/>
              </a:ext>
            </a:extLst>
          </p:cNvPr>
          <p:cNvSpPr/>
          <p:nvPr/>
        </p:nvSpPr>
        <p:spPr>
          <a:xfrm>
            <a:off x="2792934" y="457200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4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1EB52A02-9751-460B-B1E8-E9F6D32DEF1D}"/>
              </a:ext>
            </a:extLst>
          </p:cNvPr>
          <p:cNvSpPr/>
          <p:nvPr/>
        </p:nvSpPr>
        <p:spPr>
          <a:xfrm>
            <a:off x="7162364" y="4579830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47DC094-1601-44FC-9AAC-2385F768E49A}"/>
              </a:ext>
            </a:extLst>
          </p:cNvPr>
          <p:cNvSpPr/>
          <p:nvPr/>
        </p:nvSpPr>
        <p:spPr>
          <a:xfrm>
            <a:off x="7886700" y="2346786"/>
            <a:ext cx="409575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2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0B9089F-8F41-4C1E-89E4-6F48DB59EB86}"/>
              </a:ext>
            </a:extLst>
          </p:cNvPr>
          <p:cNvSpPr/>
          <p:nvPr/>
        </p:nvSpPr>
        <p:spPr>
          <a:xfrm>
            <a:off x="2822620" y="2384940"/>
            <a:ext cx="350201" cy="4191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76E675-CD18-4A47-920B-B97F66CE375D}"/>
              </a:ext>
            </a:extLst>
          </p:cNvPr>
          <p:cNvSpPr txBox="1"/>
          <p:nvPr/>
        </p:nvSpPr>
        <p:spPr>
          <a:xfrm>
            <a:off x="2928938" y="6341505"/>
            <a:ext cx="5857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232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4F0D52F-1200-402C-BF5A-B590371422DC}"/>
              </a:ext>
            </a:extLst>
          </p:cNvPr>
          <p:cNvSpPr txBox="1"/>
          <p:nvPr/>
        </p:nvSpPr>
        <p:spPr>
          <a:xfrm>
            <a:off x="6822281" y="6341505"/>
            <a:ext cx="5857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390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2FA5DE-60D2-4ACB-8636-D018C71602B2}"/>
              </a:ext>
            </a:extLst>
          </p:cNvPr>
          <p:cNvSpPr txBox="1"/>
          <p:nvPr/>
        </p:nvSpPr>
        <p:spPr>
          <a:xfrm>
            <a:off x="7418784" y="6331182"/>
            <a:ext cx="58578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418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403ADF3-71E8-4C7D-9E76-1150560C80C6}"/>
              </a:ext>
            </a:extLst>
          </p:cNvPr>
          <p:cNvSpPr txBox="1"/>
          <p:nvPr/>
        </p:nvSpPr>
        <p:spPr>
          <a:xfrm>
            <a:off x="1047750" y="276225"/>
            <a:ext cx="413385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2200" b="1" dirty="0"/>
              <a:t>Diagramme de Mollier du R134A</a:t>
            </a:r>
          </a:p>
        </p:txBody>
      </p:sp>
    </p:spTree>
    <p:extLst>
      <p:ext uri="{BB962C8B-B14F-4D97-AF65-F5344CB8AC3E}">
        <p14:creationId xmlns:p14="http://schemas.microsoft.com/office/powerpoint/2010/main" val="35639522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7A35512-A4F3-4EAF-86A7-1A4F3C274CD6}"/>
              </a:ext>
            </a:extLst>
          </p:cNvPr>
          <p:cNvGrpSpPr/>
          <p:nvPr/>
        </p:nvGrpSpPr>
        <p:grpSpPr>
          <a:xfrm>
            <a:off x="155022" y="183128"/>
            <a:ext cx="5359953" cy="4531747"/>
            <a:chOff x="155022" y="183128"/>
            <a:chExt cx="8110056" cy="649174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42C8983-0E1E-4EC3-BF31-6BF03282C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022" y="183128"/>
              <a:ext cx="8110056" cy="6491744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DB7B614-4F72-43E1-BD15-5430B88A3043}"/>
                </a:ext>
              </a:extLst>
            </p:cNvPr>
            <p:cNvSpPr/>
            <p:nvPr/>
          </p:nvSpPr>
          <p:spPr>
            <a:xfrm>
              <a:off x="1514475" y="50673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8608000-04F2-41B7-87D1-9FB6D87BC533}"/>
                </a:ext>
              </a:extLst>
            </p:cNvPr>
            <p:cNvSpPr/>
            <p:nvPr/>
          </p:nvSpPr>
          <p:spPr>
            <a:xfrm>
              <a:off x="2371725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2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B7767B1-B063-4B97-BBCC-5428EBA0CF9F}"/>
                </a:ext>
              </a:extLst>
            </p:cNvPr>
            <p:cNvSpPr/>
            <p:nvPr/>
          </p:nvSpPr>
          <p:spPr>
            <a:xfrm>
              <a:off x="6877050" y="118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3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3491BA0-7570-4A2F-BF35-4DFAB1FDD043}"/>
                </a:ext>
              </a:extLst>
            </p:cNvPr>
            <p:cNvSpPr/>
            <p:nvPr/>
          </p:nvSpPr>
          <p:spPr>
            <a:xfrm>
              <a:off x="6724652" y="4991100"/>
              <a:ext cx="409575" cy="41910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/>
                <a:t>4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DB69331-3EDA-4D15-99A0-2FC75F9FD4B5}"/>
              </a:ext>
            </a:extLst>
          </p:cNvPr>
          <p:cNvSpPr txBox="1"/>
          <p:nvPr/>
        </p:nvSpPr>
        <p:spPr>
          <a:xfrm>
            <a:off x="5810250" y="183128"/>
            <a:ext cx="43503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r>
              <a:rPr lang="fr-FR" dirty="0">
                <a:sym typeface="Wingdings" panose="05000000000000000000" pitchFamily="2" charset="2"/>
              </a:rPr>
              <a:t>2 : Compression Adiabatique réversible</a:t>
            </a:r>
          </a:p>
          <a:p>
            <a:r>
              <a:rPr lang="fr-FR" dirty="0">
                <a:sym typeface="Wingdings" panose="05000000000000000000" pitchFamily="2" charset="2"/>
              </a:rPr>
              <a:t>23 : Condensation Isobare</a:t>
            </a:r>
          </a:p>
          <a:p>
            <a:r>
              <a:rPr lang="fr-FR" dirty="0">
                <a:sym typeface="Wingdings" panose="05000000000000000000" pitchFamily="2" charset="2"/>
              </a:rPr>
              <a:t>34 : Détente isenthalpique</a:t>
            </a:r>
          </a:p>
          <a:p>
            <a:r>
              <a:rPr lang="fr-FR" dirty="0">
                <a:sym typeface="Wingdings" panose="05000000000000000000" pitchFamily="2" charset="2"/>
              </a:rPr>
              <a:t>41 : Evaporation isobare</a:t>
            </a:r>
            <a:endParaRPr lang="fr-F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064D6-9E81-40C3-89B4-8DB951D755D9}"/>
              </a:ext>
            </a:extLst>
          </p:cNvPr>
          <p:cNvSpPr txBox="1"/>
          <p:nvPr/>
        </p:nvSpPr>
        <p:spPr>
          <a:xfrm>
            <a:off x="5943600" y="1543050"/>
            <a:ext cx="601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Calcul de l’efficacité 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FFF289-EBAF-47EB-AF23-9010D7DA4145}"/>
                  </a:ext>
                </a:extLst>
              </p:cNvPr>
              <p:cNvSpPr txBox="1"/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𝒖𝒕𝒊𝒍𝒆</m:t>
                          </m:r>
                        </m:num>
                        <m:den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𝑷𝒖𝒊𝒔𝒔𝒂𝒏𝒄𝒆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𝒑𝒂𝒚𝒂𝒏𝒕𝒆</m:t>
                          </m:r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𝒆𝒗𝒂𝒑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𝑷</m:t>
                                  </m:r>
                                </m:e>
                                <m:sub>
                                  <m:r>
                                    <a:rPr lang="fr-FR" b="1" i="1" smtClean="0">
                                      <a:latin typeface="Cambria Math" panose="02040503050406030204" pitchFamily="18" charset="0"/>
                                    </a:rPr>
                                    <m:t>𝑾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𝒄𝒐𝒎𝒑</m:t>
                              </m:r>
                            </m:sub>
                          </m:sSub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2FFF289-EBAF-47EB-AF23-9010D7DA414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3599" y="2016569"/>
                <a:ext cx="6010275" cy="80643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F06D276-437C-4AF7-8D20-FA363686339B}"/>
              </a:ext>
            </a:extLst>
          </p:cNvPr>
          <p:cNvCxnSpPr/>
          <p:nvPr/>
        </p:nvCxnSpPr>
        <p:spPr>
          <a:xfrm flipH="1">
            <a:off x="1552575" y="3738946"/>
            <a:ext cx="676275" cy="0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1F718-CE77-4C39-B80A-1A188DAE1070}"/>
                  </a:ext>
                </a:extLst>
              </p:cNvPr>
              <p:cNvSpPr txBox="1"/>
              <p:nvPr/>
            </p:nvSpPr>
            <p:spPr>
              <a:xfrm>
                <a:off x="5724525" y="2987159"/>
                <a:ext cx="5848350" cy="7339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Premier principe entre 4 et 1 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𝐷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)=</m:t>
                      </m:r>
                      <m:sSub>
                        <m:sSubPr>
                          <m:ctrlPr>
                            <a:rPr lang="fr-FR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lang="fr-FR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fr-FR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sub>
                          </m:sSub>
                        </m:e>
                        <m:sub>
                          <m:r>
                            <a:rPr lang="fr-FR" i="1">
                              <a:latin typeface="Cambria Math" panose="02040503050406030204" pitchFamily="18" charset="0"/>
                            </a:rPr>
                            <m:t>𝑒𝑣𝑎𝑝</m:t>
                          </m:r>
                        </m:sub>
                      </m:sSub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1F718-CE77-4C39-B80A-1A188DAE10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525" y="2987159"/>
                <a:ext cx="5848350" cy="733919"/>
              </a:xfrm>
              <a:prstGeom prst="rect">
                <a:avLst/>
              </a:prstGeom>
              <a:blipFill>
                <a:blip r:embed="rId4"/>
                <a:stretch>
                  <a:fillRect l="-834" t="-4167" b="-2500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D1EC27-D900-49FD-90C4-2CA9FD05D5E0}"/>
                  </a:ext>
                </a:extLst>
              </p:cNvPr>
              <p:cNvSpPr txBox="1"/>
              <p:nvPr/>
            </p:nvSpPr>
            <p:spPr>
              <a:xfrm>
                <a:off x="5724525" y="3885229"/>
                <a:ext cx="584835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Premier principe entre 1 et 2 :</a:t>
                </a:r>
              </a:p>
              <a:p>
                <a:pPr algn="ctr"/>
                <a14:m>
                  <m:oMath xmlns:m="http://schemas.openxmlformats.org/officeDocument/2006/math"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F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fr-FR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fr-FR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r-FR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sSub>
                          <m:sSubPr>
                            <m:ctrlPr>
                              <a:rPr lang="fr-FR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fr-FR" b="0" i="1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fr-FR" b="0" i="1">
                                <a:latin typeface="Cambria Math" panose="02040503050406030204" pitchFamily="18" charset="0"/>
                              </a:rPr>
                              <m:t>𝑊</m:t>
                            </m:r>
                          </m:sub>
                        </m:sSub>
                      </m:e>
                      <m:sub>
                        <m:r>
                          <a:rPr lang="fr-FR" b="0" i="1">
                            <a:latin typeface="Cambria Math" panose="02040503050406030204" pitchFamily="18" charset="0"/>
                          </a:rPr>
                          <m:t>𝑐𝑜𝑚𝑝</m:t>
                        </m:r>
                      </m:sub>
                    </m:sSub>
                  </m:oMath>
                </a14:m>
                <a:r>
                  <a:rPr lang="fr-FR" dirty="0"/>
                  <a:t>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9D1EC27-D900-49FD-90C4-2CA9FD05D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4525" y="3885229"/>
                <a:ext cx="5848350" cy="707886"/>
              </a:xfrm>
              <a:prstGeom prst="rect">
                <a:avLst/>
              </a:prstGeom>
              <a:blipFill>
                <a:blip r:embed="rId5"/>
                <a:stretch>
                  <a:fillRect l="-834" t="-4310" b="-172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6354-D515-4249-B711-74415ADF9C0A}"/>
                  </a:ext>
                </a:extLst>
              </p:cNvPr>
              <p:cNvSpPr txBox="1"/>
              <p:nvPr/>
            </p:nvSpPr>
            <p:spPr>
              <a:xfrm>
                <a:off x="4324350" y="4739799"/>
                <a:ext cx="6010275" cy="663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𝟒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𝒉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𝟑𝟗𝟎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𝟐𝟑𝟐</m:t>
                          </m:r>
                        </m:num>
                        <m:den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𝟒𝟏𝟖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1" i="1">
                              <a:latin typeface="Cambria Math" panose="02040503050406030204" pitchFamily="18" charset="0"/>
                            </a:rPr>
                            <m:t>𝟑𝟗𝟎</m:t>
                          </m:r>
                        </m:den>
                      </m:f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110A6354-D515-4249-B711-74415ADF9C0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24350" y="4739799"/>
                <a:ext cx="6010275" cy="66377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FFB1BBF-724D-4719-B347-6606FCBF17E1}"/>
                  </a:ext>
                </a:extLst>
              </p:cNvPr>
              <p:cNvSpPr txBox="1"/>
              <p:nvPr/>
            </p:nvSpPr>
            <p:spPr>
              <a:xfrm>
                <a:off x="5591175" y="5550254"/>
                <a:ext cx="18573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𝒆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𝟓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𝟔𝟒</m:t>
                      </m:r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2FFB1BBF-724D-4719-B347-6606FCBF17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91175" y="5550254"/>
                <a:ext cx="1857374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1972DB7-AE25-4283-9112-155E76E554CE}"/>
                  </a:ext>
                </a:extLst>
              </p:cNvPr>
              <p:cNvSpPr txBox="1"/>
              <p:nvPr/>
            </p:nvSpPr>
            <p:spPr>
              <a:xfrm>
                <a:off x="5514975" y="5998362"/>
                <a:ext cx="4619625" cy="6649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𝒄</m:t>
                          </m:r>
                        </m:sub>
                      </m:sSub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𝑪</m:t>
                              </m:r>
                            </m:sub>
                          </m:sSub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fr-FR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sub>
                          </m:sSub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𝟐𝟓𝟖</m:t>
                          </m:r>
                        </m:num>
                        <m:den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𝟐𝟗𝟖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fr-FR" b="1" i="1" smtClean="0">
                              <a:latin typeface="Cambria Math" panose="02040503050406030204" pitchFamily="18" charset="0"/>
                            </a:rPr>
                            <m:t>𝟐𝟓𝟖</m:t>
                          </m:r>
                        </m:den>
                      </m:f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𝟔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fr-FR" b="1" i="1" smtClean="0">
                          <a:latin typeface="Cambria Math" panose="02040503050406030204" pitchFamily="18" charset="0"/>
                        </a:rPr>
                        <m:t>𝟒𝟓</m:t>
                      </m:r>
                    </m:oMath>
                  </m:oMathPara>
                </a14:m>
                <a:endParaRPr lang="fr-FR" b="1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1972DB7-AE25-4283-9112-155E76E554C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14975" y="5998362"/>
                <a:ext cx="4619625" cy="66499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51916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F41BC7-6BAF-4626-AC23-B2B562E57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175" y="933450"/>
            <a:ext cx="9391650" cy="441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E834BA8-B13D-46E8-AD77-BAE50BC8DEAA}"/>
              </a:ext>
            </a:extLst>
          </p:cNvPr>
          <p:cNvSpPr txBox="1"/>
          <p:nvPr/>
        </p:nvSpPr>
        <p:spPr>
          <a:xfrm>
            <a:off x="3333750" y="5505450"/>
            <a:ext cx="4870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Allure du cycle réel dans le diagramme de Mollier </a:t>
            </a:r>
          </a:p>
        </p:txBody>
      </p:sp>
    </p:spTree>
    <p:extLst>
      <p:ext uri="{BB962C8B-B14F-4D97-AF65-F5344CB8AC3E}">
        <p14:creationId xmlns:p14="http://schemas.microsoft.com/office/powerpoint/2010/main" val="1125997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upload.wikimedia.org/wikipedia/commons/thumb/4/4e/Carnot-cycle-p-V-diagram.svg/1280px-Carnot-cycle-p-V-diagram.svg.png">
            <a:extLst>
              <a:ext uri="{FF2B5EF4-FFF2-40B4-BE49-F238E27FC236}">
                <a16:creationId xmlns:a16="http://schemas.microsoft.com/office/drawing/2014/main" id="{B2801E0A-9DCF-4F66-B184-A54163882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80" y="896086"/>
            <a:ext cx="6250072" cy="443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8FD72AF-A86F-4A51-A457-6CFFFE5C39D9}"/>
              </a:ext>
            </a:extLst>
          </p:cNvPr>
          <p:cNvSpPr/>
          <p:nvPr/>
        </p:nvSpPr>
        <p:spPr>
          <a:xfrm>
            <a:off x="677660" y="5227467"/>
            <a:ext cx="722346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u="sng" dirty="0">
                <a:latin typeface="Arial" panose="020B0604020202020204" pitchFamily="34" charset="0"/>
              </a:rPr>
              <a:t>Cycle de Carnot (moteur) dans le diagramme de Clapeyron</a:t>
            </a:r>
            <a:r>
              <a:rPr lang="fr-FR" dirty="0">
                <a:latin typeface="Arial" panose="020B0604020202020204" pitchFamily="34" charset="0"/>
              </a:rPr>
              <a:t> :</a:t>
            </a:r>
            <a:br>
              <a:rPr lang="fr-FR" dirty="0"/>
            </a:br>
            <a:r>
              <a:rPr lang="fr-FR" dirty="0">
                <a:latin typeface="Arial" panose="020B0604020202020204" pitchFamily="34" charset="0"/>
              </a:rPr>
              <a:t>- AB : détente isotherme ;</a:t>
            </a:r>
            <a:br>
              <a:rPr lang="fr-FR" dirty="0"/>
            </a:br>
            <a:r>
              <a:rPr lang="fr-FR" dirty="0">
                <a:latin typeface="Arial" panose="020B0604020202020204" pitchFamily="34" charset="0"/>
              </a:rPr>
              <a:t>- BC : détente adiabatique ;</a:t>
            </a:r>
            <a:br>
              <a:rPr lang="fr-FR" dirty="0"/>
            </a:br>
            <a:r>
              <a:rPr lang="fr-FR" dirty="0">
                <a:latin typeface="Arial" panose="020B0604020202020204" pitchFamily="34" charset="0"/>
              </a:rPr>
              <a:t>- CD : compression isotherme ;</a:t>
            </a:r>
            <a:br>
              <a:rPr lang="fr-FR" dirty="0"/>
            </a:br>
            <a:r>
              <a:rPr lang="fr-FR" dirty="0">
                <a:latin typeface="Arial" panose="020B0604020202020204" pitchFamily="34" charset="0"/>
              </a:rPr>
              <a:t>- DA : compression adiabatique.</a:t>
            </a:r>
            <a:endParaRPr lang="fr-F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879709F-6D7F-418E-8274-E3E4CF9D89DE}"/>
                  </a:ext>
                </a:extLst>
              </p:cNvPr>
              <p:cNvSpPr txBox="1"/>
              <p:nvPr/>
            </p:nvSpPr>
            <p:spPr>
              <a:xfrm>
                <a:off x="7599286" y="836258"/>
                <a:ext cx="2636320" cy="6833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=1−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den>
                      </m:f>
                      <m:r>
                        <a:rPr lang="fr-F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𝐹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879709F-6D7F-418E-8274-E3E4CF9D89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99286" y="836258"/>
                <a:ext cx="2636320" cy="68339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0FB5CA6-F2E9-459E-AA46-97C72C3EABB0}"/>
              </a:ext>
            </a:extLst>
          </p:cNvPr>
          <p:cNvSpPr txBox="1"/>
          <p:nvPr/>
        </p:nvSpPr>
        <p:spPr>
          <a:xfrm>
            <a:off x="7661430" y="552700"/>
            <a:ext cx="3861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 Rendement du moteur de Carnot :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4F8F4AE-5066-4506-B2DF-DAB5C29ED931}"/>
                  </a:ext>
                </a:extLst>
              </p:cNvPr>
              <p:cNvSpPr txBox="1"/>
              <p:nvPr/>
            </p:nvSpPr>
            <p:spPr>
              <a:xfrm>
                <a:off x="7732103" y="1852610"/>
                <a:ext cx="3551415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- Théorème de Carnot :</a:t>
                </a:r>
              </a:p>
              <a:p>
                <a:pPr algn="ctr"/>
                <a14:m>
                  <m:oMath xmlns:m="http://schemas.openxmlformats.org/officeDocument/2006/math">
                    <m:r>
                      <a:rPr lang="fr-FR" b="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fr-FR" b="0" i="1" smtClean="0">
                        <a:latin typeface="Cambria Math" panose="02040503050406030204" pitchFamily="18" charset="0"/>
                      </a:rPr>
                      <m:t>≤</m:t>
                    </m:r>
                    <m:sSub>
                      <m:sSubPr>
                        <m:ctrlPr>
                          <a:rPr lang="fr-F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fr-F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fr-F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dirty="0"/>
                  <a:t> </a:t>
                </a:r>
              </a:p>
              <a:p>
                <a:endParaRPr lang="fr-FR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14F8F4AE-5066-4506-B2DF-DAB5C29ED9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32103" y="1852610"/>
                <a:ext cx="3551415" cy="923330"/>
              </a:xfrm>
              <a:prstGeom prst="rect">
                <a:avLst/>
              </a:prstGeom>
              <a:blipFill>
                <a:blip r:embed="rId4"/>
                <a:stretch>
                  <a:fillRect l="-1372" t="-3974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A401CD7A-19A6-4E46-82EE-3F8098843B80}"/>
              </a:ext>
            </a:extLst>
          </p:cNvPr>
          <p:cNvSpPr txBox="1"/>
          <p:nvPr/>
        </p:nvSpPr>
        <p:spPr>
          <a:xfrm>
            <a:off x="656948" y="79899"/>
            <a:ext cx="69423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4480168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024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DE2BA8-AE72-4B6D-8F65-A0EF460EB169}"/>
              </a:ext>
            </a:extLst>
          </p:cNvPr>
          <p:cNvSpPr txBox="1"/>
          <p:nvPr/>
        </p:nvSpPr>
        <p:spPr>
          <a:xfrm>
            <a:off x="772356" y="1562470"/>
            <a:ext cx="107774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/>
              <a:t>Problématique de la leçon :</a:t>
            </a:r>
          </a:p>
          <a:p>
            <a:endParaRPr lang="fr-FR" b="1" u="sng" dirty="0"/>
          </a:p>
          <a:p>
            <a:r>
              <a:rPr lang="fr-FR" dirty="0"/>
              <a:t>Le cycle de Carnot est une construction purement théorique.</a:t>
            </a:r>
          </a:p>
          <a:p>
            <a:r>
              <a:rPr lang="fr-FR" dirty="0"/>
              <a:t>Est-il réalisable en pratique ? Quelles sont ses limites ? </a:t>
            </a:r>
          </a:p>
          <a:p>
            <a:r>
              <a:rPr lang="fr-FR" dirty="0"/>
              <a:t>Quelles solutions techniques peuvent être apportées pour réaliser des </a:t>
            </a:r>
            <a:r>
              <a:rPr lang="fr-FR" b="1" dirty="0"/>
              <a:t>machines thermiques réelles</a:t>
            </a:r>
            <a:r>
              <a:rPr lang="fr-FR" dirty="0"/>
              <a:t> motrices ou réceptrices. 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26DA57-49D3-4198-9B00-B88E225B9A1B}"/>
              </a:ext>
            </a:extLst>
          </p:cNvPr>
          <p:cNvSpPr txBox="1"/>
          <p:nvPr/>
        </p:nvSpPr>
        <p:spPr>
          <a:xfrm>
            <a:off x="656948" y="79899"/>
            <a:ext cx="69423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026958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6077D56-B70A-41ED-A8E7-8472066C81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contrast="40000"/>
          </a:blip>
          <a:srcRect r="11924" b="70720"/>
          <a:stretch/>
        </p:blipFill>
        <p:spPr>
          <a:xfrm>
            <a:off x="1118587" y="603213"/>
            <a:ext cx="10147176" cy="538274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1B9BC14-C8F2-4365-A530-99037042B4FC}"/>
              </a:ext>
            </a:extLst>
          </p:cNvPr>
          <p:cNvSpPr txBox="1"/>
          <p:nvPr/>
        </p:nvSpPr>
        <p:spPr>
          <a:xfrm>
            <a:off x="4537523" y="6070121"/>
            <a:ext cx="330930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Schéma du moteur de Stirling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279440-BABA-4AF8-9C6C-A003EC5F7571}"/>
              </a:ext>
            </a:extLst>
          </p:cNvPr>
          <p:cNvSpPr txBox="1"/>
          <p:nvPr/>
        </p:nvSpPr>
        <p:spPr>
          <a:xfrm>
            <a:off x="4651899" y="3259723"/>
            <a:ext cx="2663301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Piston de déplacement</a:t>
            </a:r>
          </a:p>
        </p:txBody>
      </p:sp>
    </p:spTree>
    <p:extLst>
      <p:ext uri="{BB962C8B-B14F-4D97-AF65-F5344CB8AC3E}">
        <p14:creationId xmlns:p14="http://schemas.microsoft.com/office/powerpoint/2010/main" val="519342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AE65D6-D09D-41C9-8475-DFBBA00F0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965" y="772355"/>
            <a:ext cx="8681291" cy="44459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71A21C-3E60-44A4-8C87-F18F20D6B03F}"/>
              </a:ext>
            </a:extLst>
          </p:cNvPr>
          <p:cNvSpPr txBox="1"/>
          <p:nvPr/>
        </p:nvSpPr>
        <p:spPr>
          <a:xfrm>
            <a:off x="3471169" y="5136635"/>
            <a:ext cx="5548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Approximation trapézoïdale du déplacement des pistons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09045A-6E47-479E-AB5D-D04648844E4C}"/>
              </a:ext>
            </a:extLst>
          </p:cNvPr>
          <p:cNvSpPr txBox="1"/>
          <p:nvPr/>
        </p:nvSpPr>
        <p:spPr>
          <a:xfrm>
            <a:off x="1496422" y="1335183"/>
            <a:ext cx="362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FFE805-9D63-4A99-93C0-71CE622997D5}"/>
              </a:ext>
            </a:extLst>
          </p:cNvPr>
          <p:cNvSpPr txBox="1"/>
          <p:nvPr/>
        </p:nvSpPr>
        <p:spPr>
          <a:xfrm>
            <a:off x="1445107" y="4310682"/>
            <a:ext cx="465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-1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F15D0E9-EA97-42AD-BA62-D6C68B2B6C64}"/>
                  </a:ext>
                </a:extLst>
              </p:cNvPr>
              <p:cNvSpPr txBox="1"/>
              <p:nvPr/>
            </p:nvSpPr>
            <p:spPr>
              <a:xfrm>
                <a:off x="213063" y="468010"/>
                <a:ext cx="2707690" cy="6576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fr-F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fr-FR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num>
                        <m:den>
                          <m:sSub>
                            <m:sSubPr>
                              <m:ctrlP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fr-FR" b="0" i="1" smtClean="0">
                                  <a:latin typeface="Cambria Math" panose="02040503050406030204" pitchFamily="18" charset="0"/>
                                </a:rPr>
                                <m:t>𝑀𝑎𝑥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fr-FR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0F15D0E9-EA97-42AD-BA62-D6C68B2B6C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3063" y="468010"/>
                <a:ext cx="2707690" cy="65768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82B0817E-D47B-4C46-9674-39BF339E013F}"/>
              </a:ext>
            </a:extLst>
          </p:cNvPr>
          <p:cNvSpPr txBox="1"/>
          <p:nvPr/>
        </p:nvSpPr>
        <p:spPr>
          <a:xfrm>
            <a:off x="10255186" y="2919726"/>
            <a:ext cx="770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temps</a:t>
            </a:r>
          </a:p>
        </p:txBody>
      </p:sp>
    </p:spTree>
    <p:extLst>
      <p:ext uri="{BB962C8B-B14F-4D97-AF65-F5344CB8AC3E}">
        <p14:creationId xmlns:p14="http://schemas.microsoft.com/office/powerpoint/2010/main" val="2413102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BB83D1-FC01-43E7-BCFC-E8C0BCFFF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42" t="51369" r="16232" b="6689"/>
          <a:stretch/>
        </p:blipFill>
        <p:spPr>
          <a:xfrm>
            <a:off x="649663" y="199745"/>
            <a:ext cx="5425252" cy="38040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A0D764-7F07-4FDE-A1E2-164EDF9B08A7}"/>
              </a:ext>
            </a:extLst>
          </p:cNvPr>
          <p:cNvSpPr txBox="1"/>
          <p:nvPr/>
        </p:nvSpPr>
        <p:spPr>
          <a:xfrm>
            <a:off x="876084" y="5334816"/>
            <a:ext cx="540227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 </a:t>
            </a:r>
            <a:r>
              <a:rPr lang="fr-FR" sz="2000" dirty="0">
                <a:sym typeface="Wingdings" panose="05000000000000000000" pitchFamily="2" charset="2"/>
              </a:rPr>
              <a:t></a:t>
            </a:r>
            <a:r>
              <a:rPr lang="fr-FR" sz="2000" dirty="0"/>
              <a:t> B : Compression isotherme (T = T</a:t>
            </a:r>
            <a:r>
              <a:rPr lang="fr-FR" sz="2000" baseline="-25000" dirty="0"/>
              <a:t>f</a:t>
            </a:r>
            <a:r>
              <a:rPr lang="fr-FR" sz="2000" dirty="0"/>
              <a:t>)</a:t>
            </a:r>
          </a:p>
          <a:p>
            <a:r>
              <a:rPr lang="fr-FR" sz="2000" dirty="0"/>
              <a:t>B </a:t>
            </a:r>
            <a:r>
              <a:rPr lang="fr-FR" sz="2000" dirty="0">
                <a:sym typeface="Wingdings" panose="05000000000000000000" pitchFamily="2" charset="2"/>
              </a:rPr>
              <a:t> </a:t>
            </a:r>
            <a:r>
              <a:rPr lang="fr-FR" sz="2000" dirty="0"/>
              <a:t>C : Transformation isochore (V = </a:t>
            </a:r>
            <a:r>
              <a:rPr lang="fr-FR" sz="2000" dirty="0" err="1"/>
              <a:t>V</a:t>
            </a:r>
            <a:r>
              <a:rPr lang="fr-FR" sz="2000" baseline="-25000" dirty="0" err="1"/>
              <a:t>m</a:t>
            </a:r>
            <a:r>
              <a:rPr lang="fr-FR" sz="2000" dirty="0"/>
              <a:t>)</a:t>
            </a:r>
          </a:p>
          <a:p>
            <a:r>
              <a:rPr lang="fr-FR" sz="2000" dirty="0"/>
              <a:t>C </a:t>
            </a:r>
            <a:r>
              <a:rPr lang="fr-FR" sz="2000" dirty="0">
                <a:sym typeface="Wingdings" panose="05000000000000000000" pitchFamily="2" charset="2"/>
              </a:rPr>
              <a:t> D : Détente isotherme (T = T</a:t>
            </a:r>
            <a:r>
              <a:rPr lang="fr-FR" sz="2000" baseline="-25000" dirty="0">
                <a:sym typeface="Wingdings" panose="05000000000000000000" pitchFamily="2" charset="2"/>
              </a:rPr>
              <a:t>c</a:t>
            </a:r>
            <a:r>
              <a:rPr lang="fr-FR" sz="2000" dirty="0">
                <a:sym typeface="Wingdings" panose="05000000000000000000" pitchFamily="2" charset="2"/>
              </a:rPr>
              <a:t>)</a:t>
            </a:r>
          </a:p>
          <a:p>
            <a:r>
              <a:rPr lang="fr-FR" sz="2000" dirty="0">
                <a:sym typeface="Wingdings" panose="05000000000000000000" pitchFamily="2" charset="2"/>
              </a:rPr>
              <a:t>D  A : Transformation isochore (V = V</a:t>
            </a:r>
            <a:r>
              <a:rPr lang="fr-FR" sz="2000" baseline="-25000" dirty="0">
                <a:sym typeface="Wingdings" panose="05000000000000000000" pitchFamily="2" charset="2"/>
              </a:rPr>
              <a:t>M</a:t>
            </a:r>
            <a:r>
              <a:rPr lang="fr-FR" sz="2000" dirty="0">
                <a:sym typeface="Wingdings" panose="05000000000000000000" pitchFamily="2" charset="2"/>
              </a:rPr>
              <a:t>)</a:t>
            </a:r>
            <a:endParaRPr lang="fr-FR" sz="20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8E1886-D72A-4DBC-8223-13580247149E}"/>
              </a:ext>
            </a:extLst>
          </p:cNvPr>
          <p:cNvGrpSpPr/>
          <p:nvPr/>
        </p:nvGrpSpPr>
        <p:grpSpPr>
          <a:xfrm>
            <a:off x="6884046" y="128725"/>
            <a:ext cx="4796527" cy="3598586"/>
            <a:chOff x="7077570" y="199746"/>
            <a:chExt cx="4796527" cy="3598586"/>
          </a:xfrm>
        </p:grpSpPr>
        <p:pic>
          <p:nvPicPr>
            <p:cNvPr id="1028" name="Picture 4" descr="Résultat de recherche d'images pour &quot;cycle stirling&quot;">
              <a:extLst>
                <a:ext uri="{FF2B5EF4-FFF2-40B4-BE49-F238E27FC236}">
                  <a16:creationId xmlns:a16="http://schemas.microsoft.com/office/drawing/2014/main" id="{C32224D9-E7F4-45B8-B684-1187FA9E050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77570" y="199746"/>
              <a:ext cx="4796527" cy="35973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CA04D94-BCB7-4D5D-9835-02B7795042AA}"/>
                </a:ext>
              </a:extLst>
            </p:cNvPr>
            <p:cNvSpPr txBox="1"/>
            <p:nvPr/>
          </p:nvSpPr>
          <p:spPr>
            <a:xfrm>
              <a:off x="9001957" y="1127464"/>
              <a:ext cx="39061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0B050"/>
                  </a:solidFill>
                </a:rPr>
                <a:t>T</a:t>
              </a:r>
              <a:r>
                <a:rPr lang="fr-FR" b="1" baseline="-25000" dirty="0">
                  <a:solidFill>
                    <a:srgbClr val="00B050"/>
                  </a:solidFill>
                </a:rPr>
                <a:t>1</a:t>
              </a:r>
              <a:endParaRPr lang="fr-FR" b="1" dirty="0">
                <a:solidFill>
                  <a:srgbClr val="00B050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9D3E769-CB89-49C2-B5DA-50BF3BE1684A}"/>
                </a:ext>
              </a:extLst>
            </p:cNvPr>
            <p:cNvSpPr txBox="1"/>
            <p:nvPr/>
          </p:nvSpPr>
          <p:spPr>
            <a:xfrm>
              <a:off x="8611339" y="2540493"/>
              <a:ext cx="390618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00B0F0"/>
                  </a:solidFill>
                </a:rPr>
                <a:t>T</a:t>
              </a:r>
              <a:r>
                <a:rPr lang="fr-FR" b="1" baseline="-25000" dirty="0">
                  <a:solidFill>
                    <a:srgbClr val="00B0F0"/>
                  </a:solidFill>
                </a:rPr>
                <a:t>2</a:t>
              </a:r>
              <a:endParaRPr lang="fr-FR" b="1" dirty="0">
                <a:solidFill>
                  <a:srgbClr val="00B0F0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3167EC-3D2C-4B97-8562-0B9487B976AC}"/>
                </a:ext>
              </a:extLst>
            </p:cNvPr>
            <p:cNvSpPr txBox="1"/>
            <p:nvPr/>
          </p:nvSpPr>
          <p:spPr>
            <a:xfrm>
              <a:off x="7796073" y="3429000"/>
              <a:ext cx="46016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b="1" dirty="0" err="1">
                  <a:solidFill>
                    <a:schemeClr val="accent2"/>
                  </a:solidFill>
                </a:rPr>
                <a:t>V</a:t>
              </a:r>
              <a:r>
                <a:rPr lang="fr-FR" b="1" baseline="-25000" dirty="0" err="1">
                  <a:solidFill>
                    <a:schemeClr val="accent2"/>
                  </a:solidFill>
                </a:rPr>
                <a:t>m</a:t>
              </a:r>
              <a:endParaRPr lang="fr-FR" b="1" dirty="0">
                <a:solidFill>
                  <a:schemeClr val="accent2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B4EFD66-593B-449A-8295-1DCB2AE3821E}"/>
                </a:ext>
              </a:extLst>
            </p:cNvPr>
            <p:cNvSpPr txBox="1"/>
            <p:nvPr/>
          </p:nvSpPr>
          <p:spPr>
            <a:xfrm>
              <a:off x="10025847" y="3427809"/>
              <a:ext cx="46016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fr-FR" b="1" dirty="0">
                  <a:solidFill>
                    <a:srgbClr val="FF0000"/>
                  </a:solidFill>
                </a:rPr>
                <a:t>V</a:t>
              </a:r>
              <a:r>
                <a:rPr lang="fr-FR" b="1" baseline="-25000" dirty="0">
                  <a:solidFill>
                    <a:srgbClr val="FF0000"/>
                  </a:solidFill>
                </a:rPr>
                <a:t>M</a:t>
              </a:r>
              <a:endParaRPr lang="fr-FR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1A255A2-4A92-46E6-801C-BC93057E0A75}"/>
              </a:ext>
            </a:extLst>
          </p:cNvPr>
          <p:cNvSpPr txBox="1"/>
          <p:nvPr/>
        </p:nvSpPr>
        <p:spPr>
          <a:xfrm>
            <a:off x="1379195" y="4003828"/>
            <a:ext cx="41936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Différentes phases d’un cycle de Stirling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768A317-A3A9-484D-AD7B-6355A3F05804}"/>
                  </a:ext>
                </a:extLst>
              </p:cNvPr>
              <p:cNvSpPr txBox="1"/>
              <p:nvPr/>
            </p:nvSpPr>
            <p:spPr>
              <a:xfrm>
                <a:off x="876084" y="4774792"/>
                <a:ext cx="479152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sz="2000" dirty="0"/>
                  <a:t>Système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fr-FR" sz="2000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fr-FR" sz="20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fr-FR" sz="2000" dirty="0"/>
                  <a:t>: Gaz contenu dans le cylindre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768A317-A3A9-484D-AD7B-6355A3F058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6084" y="4774792"/>
                <a:ext cx="4791526" cy="400110"/>
              </a:xfrm>
              <a:prstGeom prst="rect">
                <a:avLst/>
              </a:prstGeom>
              <a:blipFill>
                <a:blip r:embed="rId4"/>
                <a:stretch>
                  <a:fillRect l="-1399" t="-7576" b="-2575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78BFF2DF-60C2-44FD-A279-9A1641E131B5}"/>
              </a:ext>
            </a:extLst>
          </p:cNvPr>
          <p:cNvSpPr txBox="1"/>
          <p:nvPr/>
        </p:nvSpPr>
        <p:spPr>
          <a:xfrm>
            <a:off x="7348662" y="3766522"/>
            <a:ext cx="41936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Diagramme de Clapeyron du cycle de Stirling</a:t>
            </a:r>
          </a:p>
        </p:txBody>
      </p:sp>
    </p:spTree>
    <p:extLst>
      <p:ext uri="{BB962C8B-B14F-4D97-AF65-F5344CB8AC3E}">
        <p14:creationId xmlns:p14="http://schemas.microsoft.com/office/powerpoint/2010/main" val="1913047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78E1FC-4DEE-4BA2-B525-C5B406869B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87" b="2777"/>
          <a:stretch/>
        </p:blipFill>
        <p:spPr>
          <a:xfrm>
            <a:off x="550416" y="465224"/>
            <a:ext cx="11354539" cy="592755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038D0D-D4DA-4289-959C-49D0F06BD4D8}"/>
              </a:ext>
            </a:extLst>
          </p:cNvPr>
          <p:cNvSpPr txBox="1"/>
          <p:nvPr/>
        </p:nvSpPr>
        <p:spPr>
          <a:xfrm>
            <a:off x="4314549" y="3244334"/>
            <a:ext cx="2885242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Piston de déplacement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0287A0-A9A0-46ED-A7C5-9E1B2E44DBE2}"/>
              </a:ext>
            </a:extLst>
          </p:cNvPr>
          <p:cNvSpPr txBox="1"/>
          <p:nvPr/>
        </p:nvSpPr>
        <p:spPr>
          <a:xfrm>
            <a:off x="3080552" y="6392775"/>
            <a:ext cx="524670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Schéma du moteur de Stirling avec régénérateur</a:t>
            </a:r>
          </a:p>
        </p:txBody>
      </p:sp>
    </p:spTree>
    <p:extLst>
      <p:ext uri="{BB962C8B-B14F-4D97-AF65-F5344CB8AC3E}">
        <p14:creationId xmlns:p14="http://schemas.microsoft.com/office/powerpoint/2010/main" val="1098998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E9018-57A3-457F-8E0B-0E1980F6FF09}"/>
              </a:ext>
            </a:extLst>
          </p:cNvPr>
          <p:cNvSpPr txBox="1"/>
          <p:nvPr/>
        </p:nvSpPr>
        <p:spPr>
          <a:xfrm>
            <a:off x="1363092" y="125862"/>
            <a:ext cx="923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Diagramme de Mollier du R134A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3C329-ADAD-4B38-8ED2-B36E9878A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4001"/>
          <a:stretch/>
        </p:blipFill>
        <p:spPr>
          <a:xfrm rot="5400000">
            <a:off x="2624136" y="-2490786"/>
            <a:ext cx="6838952" cy="118205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8820977-C54B-47A3-BFD1-9AA6C59D6688}"/>
              </a:ext>
            </a:extLst>
          </p:cNvPr>
          <p:cNvSpPr txBox="1"/>
          <p:nvPr/>
        </p:nvSpPr>
        <p:spPr>
          <a:xfrm rot="16200000">
            <a:off x="-405347" y="3005673"/>
            <a:ext cx="16562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Pression (bar)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1F4A29-96A3-41C3-8D06-DD7A9948C373}"/>
              </a:ext>
            </a:extLst>
          </p:cNvPr>
          <p:cNvSpPr txBox="1"/>
          <p:nvPr/>
        </p:nvSpPr>
        <p:spPr>
          <a:xfrm>
            <a:off x="5362576" y="6570555"/>
            <a:ext cx="2247899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500" dirty="0"/>
              <a:t>Enthalpie massique (kJ/kg)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B66B24-69A5-4DE1-A4C5-8A91AB11CD26}"/>
              </a:ext>
            </a:extLst>
          </p:cNvPr>
          <p:cNvSpPr txBox="1"/>
          <p:nvPr/>
        </p:nvSpPr>
        <p:spPr>
          <a:xfrm>
            <a:off x="1743076" y="1104900"/>
            <a:ext cx="933450" cy="369332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Liquide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1B9DC3-F2EE-44F2-865F-CC71BC3EF5DC}"/>
              </a:ext>
            </a:extLst>
          </p:cNvPr>
          <p:cNvSpPr txBox="1"/>
          <p:nvPr/>
        </p:nvSpPr>
        <p:spPr>
          <a:xfrm>
            <a:off x="4352926" y="4018479"/>
            <a:ext cx="1533524" cy="369332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Liquide + Gaz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AD59AA-0F9E-4754-9874-7A8820D94BEA}"/>
              </a:ext>
            </a:extLst>
          </p:cNvPr>
          <p:cNvSpPr txBox="1"/>
          <p:nvPr/>
        </p:nvSpPr>
        <p:spPr>
          <a:xfrm>
            <a:off x="10257732" y="2520382"/>
            <a:ext cx="676274" cy="369332"/>
          </a:xfrm>
          <a:prstGeom prst="rect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fr-FR" dirty="0"/>
              <a:t>Gaz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306BF-36E4-4AE2-BDEF-E953DDAE9AA3}"/>
              </a:ext>
            </a:extLst>
          </p:cNvPr>
          <p:cNvSpPr txBox="1"/>
          <p:nvPr/>
        </p:nvSpPr>
        <p:spPr>
          <a:xfrm>
            <a:off x="1047750" y="276225"/>
            <a:ext cx="413385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2200" b="1" dirty="0"/>
              <a:t>Diagramme de Mollier du R134A</a:t>
            </a:r>
          </a:p>
        </p:txBody>
      </p:sp>
    </p:spTree>
    <p:extLst>
      <p:ext uri="{BB962C8B-B14F-4D97-AF65-F5344CB8AC3E}">
        <p14:creationId xmlns:p14="http://schemas.microsoft.com/office/powerpoint/2010/main" val="200153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AE9018-57A3-457F-8E0B-0E1980F6FF09}"/>
              </a:ext>
            </a:extLst>
          </p:cNvPr>
          <p:cNvSpPr txBox="1"/>
          <p:nvPr/>
        </p:nvSpPr>
        <p:spPr>
          <a:xfrm>
            <a:off x="1363092" y="125862"/>
            <a:ext cx="9232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Diagramme de Mollier du R134A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F03C329-ADAD-4B38-8ED2-B36E9878A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7" r="4001"/>
          <a:stretch/>
        </p:blipFill>
        <p:spPr>
          <a:xfrm rot="5400000">
            <a:off x="2624136" y="-2490786"/>
            <a:ext cx="6838952" cy="11820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B1F4A29-96A3-41C3-8D06-DD7A9948C373}"/>
              </a:ext>
            </a:extLst>
          </p:cNvPr>
          <p:cNvSpPr txBox="1"/>
          <p:nvPr/>
        </p:nvSpPr>
        <p:spPr>
          <a:xfrm>
            <a:off x="5362576" y="6570555"/>
            <a:ext cx="2247899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1500" dirty="0"/>
              <a:t>Enthalpie massique (kJ/kg)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C6E3011-D9F2-4060-B76A-94655D7ADE9A}"/>
              </a:ext>
            </a:extLst>
          </p:cNvPr>
          <p:cNvCxnSpPr>
            <a:cxnSpLocks/>
          </p:cNvCxnSpPr>
          <p:nvPr/>
        </p:nvCxnSpPr>
        <p:spPr>
          <a:xfrm>
            <a:off x="1895475" y="4657725"/>
            <a:ext cx="5219700" cy="0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85504C5-121F-4217-BE77-5301DE2F6381}"/>
              </a:ext>
            </a:extLst>
          </p:cNvPr>
          <p:cNvCxnSpPr>
            <a:cxnSpLocks/>
          </p:cNvCxnSpPr>
          <p:nvPr/>
        </p:nvCxnSpPr>
        <p:spPr>
          <a:xfrm>
            <a:off x="7115175" y="4657725"/>
            <a:ext cx="76200" cy="1639491"/>
          </a:xfrm>
          <a:prstGeom prst="line">
            <a:avLst/>
          </a:prstGeom>
          <a:ln w="412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95C621F-B172-42C2-9ED5-53BBB5E424F3}"/>
              </a:ext>
            </a:extLst>
          </p:cNvPr>
          <p:cNvSpPr txBox="1"/>
          <p:nvPr/>
        </p:nvSpPr>
        <p:spPr>
          <a:xfrm>
            <a:off x="3893950" y="470535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-15°C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0EABDA-9DD5-47A8-8E33-1285D2D9FCFF}"/>
              </a:ext>
            </a:extLst>
          </p:cNvPr>
          <p:cNvSpPr txBox="1"/>
          <p:nvPr/>
        </p:nvSpPr>
        <p:spPr>
          <a:xfrm>
            <a:off x="378858" y="4559157"/>
            <a:ext cx="59258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0070C0"/>
                </a:solidFill>
              </a:rPr>
              <a:t>1,64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1A029A4-312B-432B-8C09-0B96540BE42B}"/>
              </a:ext>
            </a:extLst>
          </p:cNvPr>
          <p:cNvCxnSpPr>
            <a:cxnSpLocks/>
          </p:cNvCxnSpPr>
          <p:nvPr/>
        </p:nvCxnSpPr>
        <p:spPr>
          <a:xfrm>
            <a:off x="3190875" y="2876550"/>
            <a:ext cx="4486275" cy="0"/>
          </a:xfrm>
          <a:prstGeom prst="line">
            <a:avLst/>
          </a:prstGeom>
          <a:ln w="412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CA7D4958-4C6F-4FFD-8D4D-927873936D5D}"/>
              </a:ext>
            </a:extLst>
          </p:cNvPr>
          <p:cNvSpPr/>
          <p:nvPr/>
        </p:nvSpPr>
        <p:spPr>
          <a:xfrm>
            <a:off x="7671567" y="2865726"/>
            <a:ext cx="369333" cy="3431488"/>
          </a:xfrm>
          <a:custGeom>
            <a:avLst/>
            <a:gdLst>
              <a:gd name="connsiteX0" fmla="*/ 43683 w 443733"/>
              <a:gd name="connsiteY0" fmla="*/ 201324 h 3611274"/>
              <a:gd name="connsiteX1" fmla="*/ 24633 w 443733"/>
              <a:gd name="connsiteY1" fmla="*/ 96549 h 3611274"/>
              <a:gd name="connsiteX2" fmla="*/ 338958 w 443733"/>
              <a:gd name="connsiteY2" fmla="*/ 1410999 h 3611274"/>
              <a:gd name="connsiteX3" fmla="*/ 424683 w 443733"/>
              <a:gd name="connsiteY3" fmla="*/ 2601624 h 3611274"/>
              <a:gd name="connsiteX4" fmla="*/ 443733 w 443733"/>
              <a:gd name="connsiteY4" fmla="*/ 3611274 h 361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3733" h="3611274">
                <a:moveTo>
                  <a:pt x="43683" y="201324"/>
                </a:moveTo>
                <a:cubicBezTo>
                  <a:pt x="9552" y="48130"/>
                  <a:pt x="-24579" y="-105063"/>
                  <a:pt x="24633" y="96549"/>
                </a:cubicBezTo>
                <a:cubicBezTo>
                  <a:pt x="73845" y="298161"/>
                  <a:pt x="272283" y="993487"/>
                  <a:pt x="338958" y="1410999"/>
                </a:cubicBezTo>
                <a:cubicBezTo>
                  <a:pt x="405633" y="1828511"/>
                  <a:pt x="407220" y="2234911"/>
                  <a:pt x="424683" y="2601624"/>
                </a:cubicBezTo>
                <a:cubicBezTo>
                  <a:pt x="442146" y="2968337"/>
                  <a:pt x="442939" y="3289805"/>
                  <a:pt x="443733" y="3611274"/>
                </a:cubicBezTo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47D2CA-30DA-4AE0-9696-FBC109872DD9}"/>
              </a:ext>
            </a:extLst>
          </p:cNvPr>
          <p:cNvSpPr txBox="1"/>
          <p:nvPr/>
        </p:nvSpPr>
        <p:spPr>
          <a:xfrm>
            <a:off x="5317743" y="2441391"/>
            <a:ext cx="7143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25°C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F3F191-5340-4C07-84AF-76424A55940F}"/>
              </a:ext>
            </a:extLst>
          </p:cNvPr>
          <p:cNvSpPr txBox="1"/>
          <p:nvPr/>
        </p:nvSpPr>
        <p:spPr>
          <a:xfrm>
            <a:off x="327666" y="2626057"/>
            <a:ext cx="531383" cy="2923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fr-FR" sz="1300" b="1" dirty="0">
                <a:solidFill>
                  <a:srgbClr val="FF0000"/>
                </a:solidFill>
              </a:rPr>
              <a:t>6,65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8820977-C54B-47A3-BFD1-9AA6C59D6688}"/>
              </a:ext>
            </a:extLst>
          </p:cNvPr>
          <p:cNvSpPr txBox="1"/>
          <p:nvPr/>
        </p:nvSpPr>
        <p:spPr>
          <a:xfrm rot="16200000">
            <a:off x="-633948" y="3028414"/>
            <a:ext cx="165627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dirty="0"/>
              <a:t>Pression (bar)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D965CB-A392-4F5F-A713-C944686EDA13}"/>
              </a:ext>
            </a:extLst>
          </p:cNvPr>
          <p:cNvSpPr/>
          <p:nvPr/>
        </p:nvSpPr>
        <p:spPr>
          <a:xfrm>
            <a:off x="378858" y="2995389"/>
            <a:ext cx="125967" cy="73841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21B075-14AA-4E99-98E3-75F8973A718A}"/>
              </a:ext>
            </a:extLst>
          </p:cNvPr>
          <p:cNvSpPr txBox="1"/>
          <p:nvPr/>
        </p:nvSpPr>
        <p:spPr>
          <a:xfrm>
            <a:off x="1047750" y="276225"/>
            <a:ext cx="4133850" cy="4308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2200" b="1" dirty="0"/>
              <a:t>Diagramme de Mollier du R134A</a:t>
            </a:r>
          </a:p>
        </p:txBody>
      </p:sp>
    </p:spTree>
    <p:extLst>
      <p:ext uri="{BB962C8B-B14F-4D97-AF65-F5344CB8AC3E}">
        <p14:creationId xmlns:p14="http://schemas.microsoft.com/office/powerpoint/2010/main" val="580829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741</Words>
  <Application>Microsoft Office PowerPoint</Application>
  <PresentationFormat>Widescreen</PresentationFormat>
  <Paragraphs>158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 ghesquiere</dc:creator>
  <cp:lastModifiedBy>pierre ghesquiere</cp:lastModifiedBy>
  <cp:revision>61</cp:revision>
  <dcterms:created xsi:type="dcterms:W3CDTF">2019-11-25T16:30:47Z</dcterms:created>
  <dcterms:modified xsi:type="dcterms:W3CDTF">2019-11-27T07:49:25Z</dcterms:modified>
</cp:coreProperties>
</file>

<file path=docProps/thumbnail.jpeg>
</file>